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80"/>
  </p:notesMasterIdLst>
  <p:handoutMasterIdLst>
    <p:handoutMasterId r:id="rId81"/>
  </p:handoutMasterIdLst>
  <p:sldIdLst>
    <p:sldId id="1143" r:id="rId2"/>
    <p:sldId id="972" r:id="rId3"/>
    <p:sldId id="1560" r:id="rId4"/>
    <p:sldId id="1252" r:id="rId5"/>
    <p:sldId id="1473" r:id="rId6"/>
    <p:sldId id="1257" r:id="rId7"/>
    <p:sldId id="1563" r:id="rId8"/>
    <p:sldId id="1650" r:id="rId9"/>
    <p:sldId id="1651" r:id="rId10"/>
    <p:sldId id="1261" r:id="rId11"/>
    <p:sldId id="1262" r:id="rId12"/>
    <p:sldId id="1564" r:id="rId13"/>
    <p:sldId id="1263" r:id="rId14"/>
    <p:sldId id="1620" r:id="rId15"/>
    <p:sldId id="1565" r:id="rId16"/>
    <p:sldId id="1532" r:id="rId17"/>
    <p:sldId id="1652" r:id="rId18"/>
    <p:sldId id="1653" r:id="rId19"/>
    <p:sldId id="1654" r:id="rId20"/>
    <p:sldId id="1655" r:id="rId21"/>
    <p:sldId id="1619" r:id="rId22"/>
    <p:sldId id="1577" r:id="rId23"/>
    <p:sldId id="1014" r:id="rId24"/>
    <p:sldId id="1254" r:id="rId25"/>
    <p:sldId id="1280" r:id="rId26"/>
    <p:sldId id="1289" r:id="rId27"/>
    <p:sldId id="1288" r:id="rId28"/>
    <p:sldId id="1290" r:id="rId29"/>
    <p:sldId id="1292" r:id="rId30"/>
    <p:sldId id="1361" r:id="rId31"/>
    <p:sldId id="1656" r:id="rId32"/>
    <p:sldId id="1579" r:id="rId33"/>
    <p:sldId id="1658" r:id="rId34"/>
    <p:sldId id="1659" r:id="rId35"/>
    <p:sldId id="1657" r:id="rId36"/>
    <p:sldId id="1660" r:id="rId37"/>
    <p:sldId id="1592" r:id="rId38"/>
    <p:sldId id="1344" r:id="rId39"/>
    <p:sldId id="1287" r:id="rId40"/>
    <p:sldId id="1395" r:id="rId41"/>
    <p:sldId id="1649" r:id="rId42"/>
    <p:sldId id="1351" r:id="rId43"/>
    <p:sldId id="1398" r:id="rId44"/>
    <p:sldId id="1413" r:id="rId45"/>
    <p:sldId id="1399" r:id="rId46"/>
    <p:sldId id="1412" r:id="rId47"/>
    <p:sldId id="1400" r:id="rId48"/>
    <p:sldId id="1448" r:id="rId49"/>
    <p:sldId id="1403" r:id="rId50"/>
    <p:sldId id="1407" r:id="rId51"/>
    <p:sldId id="1408" r:id="rId52"/>
    <p:sldId id="1411" r:id="rId53"/>
    <p:sldId id="1415" r:id="rId54"/>
    <p:sldId id="1419" r:id="rId55"/>
    <p:sldId id="1424" r:id="rId56"/>
    <p:sldId id="1421" r:id="rId57"/>
    <p:sldId id="1423" r:id="rId58"/>
    <p:sldId id="1422" r:id="rId59"/>
    <p:sldId id="1661" r:id="rId60"/>
    <p:sldId id="1662" r:id="rId61"/>
    <p:sldId id="1664" r:id="rId62"/>
    <p:sldId id="1665" r:id="rId63"/>
    <p:sldId id="1666" r:id="rId64"/>
    <p:sldId id="1667" r:id="rId65"/>
    <p:sldId id="1663" r:id="rId66"/>
    <p:sldId id="1668" r:id="rId67"/>
    <p:sldId id="1669" r:id="rId68"/>
    <p:sldId id="1670" r:id="rId69"/>
    <p:sldId id="1671" r:id="rId70"/>
    <p:sldId id="1397" r:id="rId71"/>
    <p:sldId id="1672" r:id="rId72"/>
    <p:sldId id="1673" r:id="rId73"/>
    <p:sldId id="1674" r:id="rId74"/>
    <p:sldId id="1675" r:id="rId75"/>
    <p:sldId id="1676" r:id="rId76"/>
    <p:sldId id="1677" r:id="rId77"/>
    <p:sldId id="1416" r:id="rId78"/>
    <p:sldId id="1418" r:id="rId79"/>
  </p:sldIdLst>
  <p:sldSz cx="9144000" cy="6858000" type="screen4x3"/>
  <p:notesSz cx="7077075" cy="93630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655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231E7D9-E8FD-4908-95BB-3604F3CA9764}" v="1" dt="2020-05-29T19:25:52.38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1356" y="3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notesMaster" Target="notesMasters/notesMaster1.xml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handoutMaster" Target="handoutMasters/handoutMaster1.xml"/><Relationship Id="rId86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microsoft.com/office/2015/10/relationships/revisionInfo" Target="revisionInfo.xml"/><Relationship Id="rId61" Type="http://schemas.openxmlformats.org/officeDocument/2006/relationships/slide" Target="slides/slide60.xml"/><Relationship Id="rId8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iersach, David" userId="14a9feb0-85a7-4da4-be8a-c1e22b637acc" providerId="ADAL" clId="{6231E7D9-E8FD-4908-95BB-3604F3CA9764}"/>
    <pc:docChg chg="custSel delSld modSld">
      <pc:chgData name="Biersach, David" userId="14a9feb0-85a7-4da4-be8a-c1e22b637acc" providerId="ADAL" clId="{6231E7D9-E8FD-4908-95BB-3604F3CA9764}" dt="2020-05-29T19:25:56.584" v="2" actId="2696"/>
      <pc:docMkLst>
        <pc:docMk/>
      </pc:docMkLst>
      <pc:sldChg chg="del">
        <pc:chgData name="Biersach, David" userId="14a9feb0-85a7-4da4-be8a-c1e22b637acc" providerId="ADAL" clId="{6231E7D9-E8FD-4908-95BB-3604F3CA9764}" dt="2020-05-29T19:25:56.584" v="2" actId="2696"/>
        <pc:sldMkLst>
          <pc:docMk/>
          <pc:sldMk cId="1150352350" sldId="278"/>
        </pc:sldMkLst>
      </pc:sldChg>
      <pc:sldChg chg="modSp">
        <pc:chgData name="Biersach, David" userId="14a9feb0-85a7-4da4-be8a-c1e22b637acc" providerId="ADAL" clId="{6231E7D9-E8FD-4908-95BB-3604F3CA9764}" dt="2020-05-29T19:25:52.552" v="0" actId="27636"/>
        <pc:sldMkLst>
          <pc:docMk/>
          <pc:sldMk cId="206124625" sldId="464"/>
        </pc:sldMkLst>
        <pc:spChg chg="mod">
          <ac:chgData name="Biersach, David" userId="14a9feb0-85a7-4da4-be8a-c1e22b637acc" providerId="ADAL" clId="{6231E7D9-E8FD-4908-95BB-3604F3CA9764}" dt="2020-05-29T19:25:52.552" v="0" actId="27636"/>
          <ac:spMkLst>
            <pc:docMk/>
            <pc:sldMk cId="206124625" sldId="464"/>
            <ac:spMk id="3" creationId="{00000000-0000-0000-0000-000000000000}"/>
          </ac:spMkLst>
        </pc:spChg>
      </pc:sldChg>
      <pc:sldChg chg="modSp">
        <pc:chgData name="Biersach, David" userId="14a9feb0-85a7-4da4-be8a-c1e22b637acc" providerId="ADAL" clId="{6231E7D9-E8FD-4908-95BB-3604F3CA9764}" dt="2020-05-29T19:25:52.649" v="1" actId="27636"/>
        <pc:sldMkLst>
          <pc:docMk/>
          <pc:sldMk cId="320308749" sldId="465"/>
        </pc:sldMkLst>
        <pc:spChg chg="mod">
          <ac:chgData name="Biersach, David" userId="14a9feb0-85a7-4da4-be8a-c1e22b637acc" providerId="ADAL" clId="{6231E7D9-E8FD-4908-95BB-3604F3CA9764}" dt="2020-05-29T19:25:52.649" v="1" actId="27636"/>
          <ac:spMkLst>
            <pc:docMk/>
            <pc:sldMk cId="320308749" sldId="465"/>
            <ac:spMk id="3" creationId="{00000000-0000-0000-0000-00000000000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08705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r">
              <a:defRPr sz="1200"/>
            </a:lvl1pPr>
          </a:lstStyle>
          <a:p>
            <a:fld id="{A241AC98-512A-4A35-865E-757B6C1F07A2}" type="datetimeFigureOut">
              <a:rPr lang="en-US" smtClean="0"/>
              <a:t>1/17/2026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08705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r">
              <a:defRPr sz="1200"/>
            </a:lvl1pPr>
          </a:lstStyle>
          <a:p>
            <a:fld id="{825528D0-251A-41BC-8967-C65EDA3BFD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19552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08705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r">
              <a:defRPr sz="1200"/>
            </a:lvl1pPr>
          </a:lstStyle>
          <a:p>
            <a:fld id="{3854CEE7-15DE-41D9-8CA2-D1E137B1D850}" type="datetimeFigureOut">
              <a:rPr lang="en-US" smtClean="0"/>
              <a:t>1/17/2026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31925" y="1169988"/>
            <a:ext cx="4213225" cy="31607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638" tIns="46319" rIns="92638" bIns="4631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7708" y="4505662"/>
            <a:ext cx="5661660" cy="3687031"/>
          </a:xfrm>
          <a:prstGeom prst="rect">
            <a:avLst/>
          </a:prstGeom>
        </p:spPr>
        <p:txBody>
          <a:bodyPr vert="horz" lIns="92638" tIns="46319" rIns="92638" bIns="4631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08705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r">
              <a:defRPr sz="1200"/>
            </a:lvl1pPr>
          </a:lstStyle>
          <a:p>
            <a:fld id="{76317BBA-0BC6-419B-B826-088209688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19215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65216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5EB2C-244D-4423-AD97-018ED6478B87}" type="datetime1">
              <a:rPr lang="en-US" smtClean="0"/>
              <a:t>1/17/2026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0655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41D1F-7576-4C60-B4EB-5115BC56CF40}" type="datetime1">
              <a:rPr lang="en-US" smtClean="0"/>
              <a:t>1/17/2026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5902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D1398-4D56-44F9-BA35-34ACF3159A64}" type="datetime1">
              <a:rPr lang="en-US" smtClean="0"/>
              <a:t>1/17/2026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932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F632E-48CB-4EEB-A6B6-DEC7AD7CC976}" type="datetime1">
              <a:rPr lang="en-US" smtClean="0"/>
              <a:t>1/17/2026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2618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EE52C-3A57-458E-95F6-96B2FA9D1DD4}" type="datetime1">
              <a:rPr lang="en-US" smtClean="0"/>
              <a:t>1/17/2026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95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FC747-A48A-4FF2-8EE4-3E95ECD1C2A8}" type="datetime1">
              <a:rPr lang="en-US" smtClean="0"/>
              <a:t>1/17/2026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927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F5758-AB7F-463D-B638-E1729B95E126}" type="datetime1">
              <a:rPr lang="en-US" smtClean="0"/>
              <a:t>1/17/2026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537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18C77-7DD0-4738-BF52-D0EC9F78A76E}" type="datetime1">
              <a:rPr lang="en-US" smtClean="0"/>
              <a:t>1/17/2026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4194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970CF-13D9-4E1D-A74F-2CFE4953FCDB}" type="datetime1">
              <a:rPr lang="en-US" smtClean="0"/>
              <a:t>1/17/2026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2740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C49B9-4E1C-4967-B9CF-0BF9FECBE837}" type="datetime1">
              <a:rPr lang="en-US" smtClean="0"/>
              <a:t>1/17/2026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694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38CBB-1F06-4333-9BBF-66628B15E581}" type="datetime1">
              <a:rPr lang="en-US" smtClean="0"/>
              <a:t>1/17/2026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983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5EC883-F03C-4CA3-AF62-BEF30EEA4F65}" type="datetime1">
              <a:rPr lang="en-US" smtClean="0"/>
              <a:t>1/17/2026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969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1.png"/><Relationship Id="rId7" Type="http://schemas.openxmlformats.org/officeDocument/2006/relationships/image" Target="../media/image5.jpeg"/><Relationship Id="rId2" Type="http://schemas.openxmlformats.org/officeDocument/2006/relationships/hyperlink" Target="mailto:dbiersach@bnl.gov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13" Type="http://schemas.openxmlformats.org/officeDocument/2006/relationships/image" Target="../media/image201.png"/><Relationship Id="rId3" Type="http://schemas.openxmlformats.org/officeDocument/2006/relationships/image" Target="../media/image100.png"/><Relationship Id="rId7" Type="http://schemas.openxmlformats.org/officeDocument/2006/relationships/image" Target="../media/image140.png"/><Relationship Id="rId12" Type="http://schemas.openxmlformats.org/officeDocument/2006/relationships/image" Target="../media/image190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png"/><Relationship Id="rId11" Type="http://schemas.openxmlformats.org/officeDocument/2006/relationships/image" Target="../media/image180.png"/><Relationship Id="rId5" Type="http://schemas.openxmlformats.org/officeDocument/2006/relationships/image" Target="../media/image120.png"/><Relationship Id="rId10" Type="http://schemas.openxmlformats.org/officeDocument/2006/relationships/image" Target="../media/image170.png"/><Relationship Id="rId4" Type="http://schemas.openxmlformats.org/officeDocument/2006/relationships/image" Target="../media/image110.png"/><Relationship Id="rId9" Type="http://schemas.openxmlformats.org/officeDocument/2006/relationships/image" Target="../media/image16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4.png"/><Relationship Id="rId7" Type="http://schemas.openxmlformats.org/officeDocument/2006/relationships/image" Target="../media/image56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24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1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jpe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hyperlink" Target="https://www.ti.com/lit/gpn/tlv2462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jpeg"/><Relationship Id="rId5" Type="http://schemas.openxmlformats.org/officeDocument/2006/relationships/hyperlink" Target="https://en.wikipedia.org/wiki/Fantasound" TargetMode="External"/><Relationship Id="rId4" Type="http://schemas.openxmlformats.org/officeDocument/2006/relationships/image" Target="../media/image51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image" Target="../media/image63.png"/><Relationship Id="rId7" Type="http://schemas.openxmlformats.org/officeDocument/2006/relationships/image" Target="../media/image111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7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m/gp/product/B09154XMGS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0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1.png"/><Relationship Id="rId4" Type="http://schemas.openxmlformats.org/officeDocument/2006/relationships/image" Target="../media/image211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7" Type="http://schemas.openxmlformats.org/officeDocument/2006/relationships/image" Target="../media/image91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30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0.png"/><Relationship Id="rId4" Type="http://schemas.openxmlformats.org/officeDocument/2006/relationships/image" Target="../media/image30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image" Target="../media/image3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0.png"/><Relationship Id="rId5" Type="http://schemas.openxmlformats.org/officeDocument/2006/relationships/image" Target="../media/image300.png"/><Relationship Id="rId4" Type="http://schemas.openxmlformats.org/officeDocument/2006/relationships/image" Target="../media/image92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0.png"/><Relationship Id="rId3" Type="http://schemas.openxmlformats.org/officeDocument/2006/relationships/image" Target="../media/image340.png"/><Relationship Id="rId7" Type="http://schemas.openxmlformats.org/officeDocument/2006/relationships/image" Target="../media/image360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0.png"/><Relationship Id="rId5" Type="http://schemas.openxmlformats.org/officeDocument/2006/relationships/image" Target="../media/image320.png"/><Relationship Id="rId4" Type="http://schemas.openxmlformats.org/officeDocument/2006/relationships/image" Target="../media/image280.png"/><Relationship Id="rId9" Type="http://schemas.openxmlformats.org/officeDocument/2006/relationships/image" Target="../media/image380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nalog.com/media/en/technical-documentation/data-sheets/ad9833.pdf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0.png"/><Relationship Id="rId13" Type="http://schemas.openxmlformats.org/officeDocument/2006/relationships/image" Target="../media/image1600.png"/><Relationship Id="rId18" Type="http://schemas.openxmlformats.org/officeDocument/2006/relationships/image" Target="../media/image270.png"/><Relationship Id="rId3" Type="http://schemas.openxmlformats.org/officeDocument/2006/relationships/image" Target="../media/image620.png"/><Relationship Id="rId7" Type="http://schemas.openxmlformats.org/officeDocument/2006/relationships/image" Target="../media/image1000.png"/><Relationship Id="rId12" Type="http://schemas.openxmlformats.org/officeDocument/2006/relationships/image" Target="../media/image1500.png"/><Relationship Id="rId17" Type="http://schemas.openxmlformats.org/officeDocument/2006/relationships/image" Target="../media/image2000.png"/><Relationship Id="rId2" Type="http://schemas.openxmlformats.org/officeDocument/2006/relationships/image" Target="../media/image106.png"/><Relationship Id="rId16" Type="http://schemas.openxmlformats.org/officeDocument/2006/relationships/image" Target="../media/image19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0.png"/><Relationship Id="rId11" Type="http://schemas.openxmlformats.org/officeDocument/2006/relationships/image" Target="../media/image1400.png"/><Relationship Id="rId5" Type="http://schemas.openxmlformats.org/officeDocument/2006/relationships/image" Target="../media/image107.png"/><Relationship Id="rId15" Type="http://schemas.openxmlformats.org/officeDocument/2006/relationships/image" Target="../media/image1800.png"/><Relationship Id="rId10" Type="http://schemas.openxmlformats.org/officeDocument/2006/relationships/image" Target="../media/image1300.png"/><Relationship Id="rId19" Type="http://schemas.openxmlformats.org/officeDocument/2006/relationships/image" Target="../media/image2200.png"/><Relationship Id="rId4" Type="http://schemas.openxmlformats.org/officeDocument/2006/relationships/image" Target="../media/image710.png"/><Relationship Id="rId9" Type="http://schemas.openxmlformats.org/officeDocument/2006/relationships/image" Target="../media/image1200.png"/><Relationship Id="rId14" Type="http://schemas.openxmlformats.org/officeDocument/2006/relationships/image" Target="../media/image1700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7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50AD656-6FF9-465D-B7B0-1CD0DD39CD23}" type="slidenum">
              <a:rPr lang="en-US">
                <a:solidFill>
                  <a:prstClr val="black"/>
                </a:solidFill>
                <a:latin typeface="Calibri" panose="020F0502020204030204"/>
              </a:rPr>
              <a:pPr>
                <a:defRPr/>
              </a:pPr>
              <a:t>1</a:t>
            </a:fld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121223" y="5517122"/>
            <a:ext cx="26436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Dave Biersach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2"/>
              </a:rPr>
              <a:t>dbiersach@bnl.gov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116190" y="899099"/>
            <a:ext cx="26537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Control System Electronics 101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198309" y="3916225"/>
            <a:ext cx="24895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Board 04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Signal Generators,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Operational Amplifiers,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7030A0"/>
                </a:solidFill>
                <a:latin typeface="Calibri" panose="020F0502020204030204"/>
              </a:rPr>
              <a:t>R</a:t>
            </a: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LC Resonance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98DC1AC-6124-081B-B8FF-601534DB6AFD}"/>
              </a:ext>
            </a:extLst>
          </p:cNvPr>
          <p:cNvGrpSpPr/>
          <p:nvPr/>
        </p:nvGrpSpPr>
        <p:grpSpPr>
          <a:xfrm>
            <a:off x="216841" y="356153"/>
            <a:ext cx="5611172" cy="6370340"/>
            <a:chOff x="216841" y="356153"/>
            <a:chExt cx="5611172" cy="637034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1D7D26B-3E56-C23E-B16D-D94A9A3149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28894" y="4583195"/>
              <a:ext cx="2799119" cy="2143298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693ED0E-A372-AAB8-3CF8-56937F577A7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5502" y="4946781"/>
              <a:ext cx="2191062" cy="1643297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77A6D354-340F-1A83-DB44-758F9CBBBB2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44496" y="672655"/>
              <a:ext cx="2250104" cy="3000139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31F68593-E6F9-ECCF-7E6A-76D8AB46F77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16841" y="356153"/>
              <a:ext cx="3186131" cy="2398434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48993000-ECEB-3C26-4E9F-DBDF19CDCAC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90475" y="2996003"/>
              <a:ext cx="1914286" cy="133809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0804D628-DCDE-0C0D-2EBD-64ADE8EC158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86457" y="2688086"/>
              <a:ext cx="1511421" cy="2145877"/>
              <a:chOff x="3038850" y="1696402"/>
              <a:chExt cx="3052670" cy="4334102"/>
            </a:xfrm>
          </p:grpSpPr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4EC8BBC7-CFA8-EDE9-28F4-659B3976218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038850" y="1828796"/>
                <a:ext cx="3052670" cy="4201708"/>
              </a:xfrm>
              <a:prstGeom prst="rect">
                <a:avLst/>
              </a:prstGeom>
            </p:spPr>
          </p:pic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F0AB14F2-A564-7255-3C64-31C1348775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 rot="5400000">
                <a:off x="2430687" y="2978528"/>
                <a:ext cx="4265708" cy="1701456"/>
              </a:xfrm>
              <a:prstGeom prst="rect">
                <a:avLst/>
              </a:prstGeom>
            </p:spPr>
          </p:pic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9A022FC-6463-C73B-3930-8561EC5830E0}"/>
              </a:ext>
            </a:extLst>
          </p:cNvPr>
          <p:cNvSpPr txBox="1"/>
          <p:nvPr/>
        </p:nvSpPr>
        <p:spPr>
          <a:xfrm>
            <a:off x="6347902" y="2470473"/>
            <a:ext cx="219034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Using Python and Sensors to Measure Circuits</a:t>
            </a:r>
          </a:p>
        </p:txBody>
      </p:sp>
    </p:spTree>
    <p:extLst>
      <p:ext uri="{BB962C8B-B14F-4D97-AF65-F5344CB8AC3E}">
        <p14:creationId xmlns:p14="http://schemas.microsoft.com/office/powerpoint/2010/main" val="12106684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Serial Peripheral Interface (SPI)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678084-F41F-EFBF-90BB-605C711DA077}"/>
              </a:ext>
            </a:extLst>
          </p:cNvPr>
          <p:cNvSpPr txBox="1"/>
          <p:nvPr/>
        </p:nvSpPr>
        <p:spPr>
          <a:xfrm>
            <a:off x="928048" y="5210887"/>
            <a:ext cx="45205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SCK = Serial Clock</a:t>
            </a:r>
            <a:r>
              <a:rPr lang="en-US" dirty="0">
                <a:solidFill>
                  <a:srgbClr val="0070C0"/>
                </a:solidFill>
              </a:rPr>
              <a:t> (to synchronize chips)</a:t>
            </a:r>
            <a:endParaRPr lang="en-US" b="1" dirty="0">
              <a:solidFill>
                <a:srgbClr val="0070C0"/>
              </a:solidFill>
            </a:endParaRPr>
          </a:p>
          <a:p>
            <a:r>
              <a:rPr lang="en-US" b="1" dirty="0">
                <a:solidFill>
                  <a:srgbClr val="365521"/>
                </a:solidFill>
              </a:rPr>
              <a:t>SDI = PICO = Peripheral In / Controller Out</a:t>
            </a:r>
          </a:p>
          <a:p>
            <a:r>
              <a:rPr lang="en-US" b="1" dirty="0">
                <a:solidFill>
                  <a:srgbClr val="7030A0"/>
                </a:solidFill>
              </a:rPr>
              <a:t>SDO = POCI = Peripheral Out / Controller In</a:t>
            </a:r>
          </a:p>
          <a:p>
            <a:r>
              <a:rPr lang="en-US" b="1" dirty="0">
                <a:solidFill>
                  <a:srgbClr val="FF0000"/>
                </a:solidFill>
              </a:rPr>
              <a:t>CS# = Chip Select </a:t>
            </a:r>
            <a:r>
              <a:rPr lang="en-US" b="1" dirty="0">
                <a:solidFill>
                  <a:srgbClr val="FF0000"/>
                </a:solidFill>
                <a:latin typeface="Aptos Narrow" panose="020B0004020202020204" pitchFamily="34" charset="0"/>
              </a:rPr>
              <a:t>↔ </a:t>
            </a:r>
            <a:r>
              <a:rPr lang="en-US" b="1" dirty="0">
                <a:solidFill>
                  <a:srgbClr val="FF0000"/>
                </a:solidFill>
              </a:rPr>
              <a:t>FSYNC = Frame Sync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EEA4917-ACE6-0A59-1F66-1A63C88666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9010" y="2157368"/>
            <a:ext cx="3578711" cy="342727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DB21EEC-44AD-594D-C73E-A31503D58A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509" y="2034488"/>
            <a:ext cx="4780952" cy="30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531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Serial Peripheral Interface (SPI)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EA4333-CFE5-6B90-AF0F-50A62F1C89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9403" y="1404937"/>
            <a:ext cx="5825193" cy="495141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7F12EEB-A18D-3C9A-416A-4175AE1580BB}"/>
              </a:ext>
            </a:extLst>
          </p:cNvPr>
          <p:cNvSpPr txBox="1"/>
          <p:nvPr/>
        </p:nvSpPr>
        <p:spPr>
          <a:xfrm>
            <a:off x="1896256" y="1741909"/>
            <a:ext cx="11992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Controller </a:t>
            </a:r>
            <a:r>
              <a:rPr lang="en-US" dirty="0">
                <a:solidFill>
                  <a:srgbClr val="7030A0"/>
                </a:solidFill>
              </a:rPr>
              <a:t>(RP2040)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A5E217-93E7-02AE-CCE6-0A74371970C5}"/>
              </a:ext>
            </a:extLst>
          </p:cNvPr>
          <p:cNvSpPr txBox="1"/>
          <p:nvPr/>
        </p:nvSpPr>
        <p:spPr>
          <a:xfrm>
            <a:off x="6048531" y="1741909"/>
            <a:ext cx="11992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Peripheral</a:t>
            </a:r>
            <a:r>
              <a:rPr lang="en-US" dirty="0">
                <a:solidFill>
                  <a:srgbClr val="7030A0"/>
                </a:solidFill>
              </a:rPr>
              <a:t>(AD8933)</a:t>
            </a:r>
          </a:p>
        </p:txBody>
      </p:sp>
    </p:spTree>
    <p:extLst>
      <p:ext uri="{BB962C8B-B14F-4D97-AF65-F5344CB8AC3E}">
        <p14:creationId xmlns:p14="http://schemas.microsoft.com/office/powerpoint/2010/main" val="27483067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A2F642-A11E-38E1-EB45-C40762551C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23445A-422C-5886-A9B9-4F96E23CC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SPI vs I</a:t>
            </a:r>
            <a:r>
              <a:rPr lang="en-US" sz="3200" baseline="30000" dirty="0">
                <a:latin typeface="+mn-lt"/>
              </a:rPr>
              <a:t>2</a:t>
            </a:r>
            <a:r>
              <a:rPr lang="en-US" sz="3200" dirty="0">
                <a:latin typeface="+mn-lt"/>
              </a:rPr>
              <a:t>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4571E2-399F-90D8-1D1E-53E1F0DAB4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01560"/>
            <a:ext cx="7886700" cy="4424035"/>
          </a:xfrm>
        </p:spPr>
        <p:txBody>
          <a:bodyPr>
            <a:normAutofit/>
          </a:bodyPr>
          <a:lstStyle/>
          <a:p>
            <a:r>
              <a:rPr lang="en-US" sz="2400" dirty="0"/>
              <a:t>An </a:t>
            </a:r>
            <a:r>
              <a:rPr lang="en-US" sz="2400" b="1" dirty="0">
                <a:solidFill>
                  <a:srgbClr val="0070C0"/>
                </a:solidFill>
              </a:rPr>
              <a:t>SPI</a:t>
            </a:r>
            <a:r>
              <a:rPr lang="en-US" sz="2400" dirty="0"/>
              <a:t> bus requires a dedicated (independent) </a:t>
            </a:r>
            <a:r>
              <a:rPr lang="en-US" sz="2400" b="1" dirty="0"/>
              <a:t>Chip Select (CS) </a:t>
            </a:r>
            <a:r>
              <a:rPr lang="en-US" sz="2400" dirty="0"/>
              <a:t>line </a:t>
            </a:r>
            <a:r>
              <a:rPr lang="en-US" sz="2400" b="1" dirty="0">
                <a:solidFill>
                  <a:srgbClr val="FF0000"/>
                </a:solidFill>
              </a:rPr>
              <a:t>per peripheral </a:t>
            </a:r>
            <a:r>
              <a:rPr lang="en-US" sz="2400" dirty="0"/>
              <a:t>attached to the bus, which can quickly complicate wiring and increase manufacturing costs</a:t>
            </a:r>
          </a:p>
          <a:p>
            <a:r>
              <a:rPr lang="en-US" sz="2400" dirty="0"/>
              <a:t>But an </a:t>
            </a:r>
            <a:r>
              <a:rPr lang="en-US" sz="2400" b="1" dirty="0">
                <a:solidFill>
                  <a:srgbClr val="00B050"/>
                </a:solidFill>
              </a:rPr>
              <a:t>I</a:t>
            </a:r>
            <a:r>
              <a:rPr lang="en-US" sz="2400" b="1" baseline="30000" dirty="0">
                <a:solidFill>
                  <a:srgbClr val="00B050"/>
                </a:solidFill>
              </a:rPr>
              <a:t>2</a:t>
            </a:r>
            <a:r>
              <a:rPr lang="en-US" sz="2400" b="1" dirty="0">
                <a:solidFill>
                  <a:srgbClr val="00B050"/>
                </a:solidFill>
              </a:rPr>
              <a:t>C</a:t>
            </a:r>
            <a:r>
              <a:rPr lang="en-US" sz="2400" dirty="0"/>
              <a:t> bus only needs </a:t>
            </a:r>
            <a:r>
              <a:rPr lang="en-US" sz="2400" i="1" dirty="0"/>
              <a:t>two</a:t>
            </a:r>
            <a:r>
              <a:rPr lang="en-US" sz="2400" dirty="0"/>
              <a:t> wires, which </a:t>
            </a:r>
            <a:r>
              <a:rPr lang="en-US" sz="2400" b="1" dirty="0"/>
              <a:t>can be daisy-chained between components</a:t>
            </a:r>
            <a:endParaRPr lang="en-US" sz="2400" dirty="0"/>
          </a:p>
          <a:p>
            <a:r>
              <a:rPr lang="en-US" sz="2400" dirty="0"/>
              <a:t>Yes, the Adafruit Stemma-QT and SparkFun </a:t>
            </a:r>
            <a:r>
              <a:rPr lang="en-US" sz="2400" b="1" dirty="0"/>
              <a:t>Qwiic</a:t>
            </a:r>
            <a:r>
              <a:rPr lang="en-US" sz="2400" dirty="0"/>
              <a:t> cables add </a:t>
            </a:r>
            <a:r>
              <a:rPr lang="en-US" sz="2400" b="1" dirty="0">
                <a:solidFill>
                  <a:srgbClr val="FF0000"/>
                </a:solidFill>
              </a:rPr>
              <a:t>Vcc</a:t>
            </a:r>
            <a:r>
              <a:rPr lang="en-US" sz="2400" dirty="0"/>
              <a:t> and </a:t>
            </a:r>
            <a:r>
              <a:rPr lang="en-US" sz="2400" b="1" dirty="0"/>
              <a:t>GND</a:t>
            </a:r>
            <a:r>
              <a:rPr lang="en-US" sz="2400" dirty="0"/>
              <a:t> wires to the standard </a:t>
            </a:r>
            <a:r>
              <a:rPr lang="en-US" sz="2400" b="1" dirty="0">
                <a:solidFill>
                  <a:srgbClr val="00B050"/>
                </a:solidFill>
              </a:rPr>
              <a:t>I</a:t>
            </a:r>
            <a:r>
              <a:rPr lang="en-US" sz="2400" b="1" baseline="30000" dirty="0">
                <a:solidFill>
                  <a:srgbClr val="00B050"/>
                </a:solidFill>
              </a:rPr>
              <a:t>2</a:t>
            </a:r>
            <a:r>
              <a:rPr lang="en-US" sz="2400" b="1" dirty="0">
                <a:solidFill>
                  <a:srgbClr val="00B050"/>
                </a:solidFill>
              </a:rPr>
              <a:t>C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7030A0"/>
                </a:solidFill>
              </a:rPr>
              <a:t>SDA</a:t>
            </a:r>
            <a:r>
              <a:rPr lang="en-US" sz="2400" dirty="0"/>
              <a:t> and </a:t>
            </a:r>
            <a:r>
              <a:rPr lang="en-US" sz="2400" b="1" dirty="0">
                <a:solidFill>
                  <a:srgbClr val="0070C0"/>
                </a:solidFill>
              </a:rPr>
              <a:t>SCL</a:t>
            </a:r>
            <a:r>
              <a:rPr lang="en-US" sz="2400" dirty="0"/>
              <a:t> wires, thus making </a:t>
            </a:r>
            <a:r>
              <a:rPr lang="en-US" sz="2400" u="sng" dirty="0"/>
              <a:t>four</a:t>
            </a:r>
            <a:r>
              <a:rPr lang="en-US" sz="2400" dirty="0"/>
              <a:t> wires total - but this makes it easy to distribute power to all components with </a:t>
            </a:r>
            <a:r>
              <a:rPr lang="en-US" sz="2400" i="1" dirty="0"/>
              <a:t>just one cable</a:t>
            </a:r>
          </a:p>
          <a:p>
            <a:r>
              <a:rPr lang="en-US" sz="2400" dirty="0"/>
              <a:t>However, at the signaling level, </a:t>
            </a:r>
            <a:r>
              <a:rPr lang="en-US" sz="2400" b="1" dirty="0">
                <a:solidFill>
                  <a:srgbClr val="0070C0"/>
                </a:solidFill>
              </a:rPr>
              <a:t>SPI</a:t>
            </a:r>
            <a:r>
              <a:rPr lang="en-US" sz="2400" dirty="0"/>
              <a:t> is </a:t>
            </a:r>
            <a:r>
              <a:rPr lang="en-US" sz="2400" b="1" dirty="0">
                <a:solidFill>
                  <a:srgbClr val="FF0000"/>
                </a:solidFill>
              </a:rPr>
              <a:t>much faster </a:t>
            </a:r>
            <a:r>
              <a:rPr lang="en-US" sz="2400" dirty="0"/>
              <a:t>than </a:t>
            </a:r>
            <a:r>
              <a:rPr lang="en-US" sz="2400" b="1" dirty="0">
                <a:solidFill>
                  <a:srgbClr val="00B050"/>
                </a:solidFill>
              </a:rPr>
              <a:t>I</a:t>
            </a:r>
            <a:r>
              <a:rPr lang="en-US" sz="2400" b="1" baseline="30000" dirty="0">
                <a:solidFill>
                  <a:srgbClr val="00B050"/>
                </a:solidFill>
              </a:rPr>
              <a:t>2</a:t>
            </a:r>
            <a:r>
              <a:rPr lang="en-US" sz="2400" b="1" dirty="0">
                <a:solidFill>
                  <a:srgbClr val="00B050"/>
                </a:solidFill>
              </a:rPr>
              <a:t>C</a:t>
            </a:r>
            <a:r>
              <a:rPr lang="en-US" sz="2400" dirty="0"/>
              <a:t>. </a:t>
            </a:r>
            <a:r>
              <a:rPr lang="en-US" sz="2400" b="1" dirty="0">
                <a:solidFill>
                  <a:srgbClr val="0070C0"/>
                </a:solidFill>
              </a:rPr>
              <a:t>SPI</a:t>
            </a:r>
            <a:r>
              <a:rPr lang="en-US" sz="2400" dirty="0"/>
              <a:t> is full-duplex at </a:t>
            </a:r>
            <a:r>
              <a:rPr lang="en-US" sz="2400" b="1" dirty="0"/>
              <a:t>50 MHz </a:t>
            </a:r>
            <a:r>
              <a:rPr lang="en-US" sz="2400" dirty="0"/>
              <a:t>or higher, while </a:t>
            </a:r>
            <a:r>
              <a:rPr lang="en-US" sz="2400" b="1" dirty="0">
                <a:solidFill>
                  <a:srgbClr val="00B050"/>
                </a:solidFill>
              </a:rPr>
              <a:t>I</a:t>
            </a:r>
            <a:r>
              <a:rPr lang="en-US" sz="2400" b="1" baseline="30000" dirty="0">
                <a:solidFill>
                  <a:srgbClr val="00B050"/>
                </a:solidFill>
              </a:rPr>
              <a:t>2</a:t>
            </a:r>
            <a:r>
              <a:rPr lang="en-US" sz="2400" b="1" dirty="0">
                <a:solidFill>
                  <a:srgbClr val="00B050"/>
                </a:solidFill>
              </a:rPr>
              <a:t>C</a:t>
            </a:r>
            <a:r>
              <a:rPr lang="en-US" sz="2400" dirty="0"/>
              <a:t> is message-based and has a typical bus speed of only </a:t>
            </a:r>
            <a:r>
              <a:rPr lang="en-US" sz="2400" b="1" dirty="0"/>
              <a:t>400 kHz</a:t>
            </a: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C72C34-D4C2-92FD-544A-C8FEEE283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428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Serial Peripheral Interface (SPI)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3F6B3B-BCDB-A44D-5C3B-0060BB777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690689"/>
            <a:ext cx="4257675" cy="475297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2744DD1-529F-775A-78C0-E565B129BF45}"/>
              </a:ext>
            </a:extLst>
          </p:cNvPr>
          <p:cNvSpPr/>
          <p:nvPr/>
        </p:nvSpPr>
        <p:spPr>
          <a:xfrm>
            <a:off x="4099108" y="1845977"/>
            <a:ext cx="599606" cy="21360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E4D31DA-20F4-83D7-5C1C-63CE319108D4}"/>
              </a:ext>
            </a:extLst>
          </p:cNvPr>
          <p:cNvSpPr/>
          <p:nvPr/>
        </p:nvSpPr>
        <p:spPr>
          <a:xfrm>
            <a:off x="4099108" y="4317820"/>
            <a:ext cx="599606" cy="19115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BF1BFD8-0EDE-F7A3-DA5C-591C200F358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80939" y="1913213"/>
            <a:ext cx="3233943" cy="161697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5AFFCCE-9305-9D66-4467-0FD19FFD83B1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75171" y="4067176"/>
            <a:ext cx="3265592" cy="2163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872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BE6B8D-479E-F74E-1408-20811A767A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41DBCE-0836-7A1E-0BAE-57F96D5D0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Unplug</a:t>
            </a:r>
            <a:r>
              <a:rPr lang="en-US" sz="3200" dirty="0">
                <a:latin typeface="+mn-lt"/>
              </a:rPr>
              <a:t> the MCU </a:t>
            </a:r>
            <a:r>
              <a:rPr lang="en-US" sz="3200" u="sng" dirty="0">
                <a:latin typeface="+mn-lt"/>
              </a:rPr>
              <a:t>before</a:t>
            </a:r>
            <a:r>
              <a:rPr lang="en-US" sz="3200" dirty="0">
                <a:latin typeface="+mn-lt"/>
              </a:rPr>
              <a:t> changing any wiring!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827741-D85A-2787-72BA-67D0686D3C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590289"/>
          </a:xfrm>
        </p:spPr>
        <p:txBody>
          <a:bodyPr>
            <a:normAutofit/>
          </a:bodyPr>
          <a:lstStyle/>
          <a:p>
            <a:r>
              <a:rPr lang="en-US" sz="2400" dirty="0"/>
              <a:t>As we move between each “experiment” on a given breadboard or switch to an entirely new Board #, it is crucial that you </a:t>
            </a:r>
            <a:r>
              <a:rPr lang="en-US" sz="2400" b="1" dirty="0"/>
              <a:t>FIRST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FF0000"/>
                </a:solidFill>
              </a:rPr>
              <a:t>UNPLUG the USB cord!</a:t>
            </a:r>
          </a:p>
          <a:p>
            <a:r>
              <a:rPr lang="en-US" sz="2400" dirty="0"/>
              <a:t>I recommend </a:t>
            </a:r>
            <a:r>
              <a:rPr lang="en-US" sz="2400" b="1" dirty="0">
                <a:solidFill>
                  <a:srgbClr val="0070C0"/>
                </a:solidFill>
              </a:rPr>
              <a:t>unplugging the cord at the PC end </a:t>
            </a:r>
            <a:r>
              <a:rPr lang="en-US" sz="2400" dirty="0"/>
              <a:t>– </a:t>
            </a:r>
            <a:r>
              <a:rPr lang="en-US" sz="2400" u="sng" dirty="0"/>
              <a:t>leave</a:t>
            </a:r>
            <a:r>
              <a:rPr lang="en-US" sz="2400" dirty="0"/>
              <a:t> the cord connected to the Micro USB port on the Pico</a:t>
            </a:r>
          </a:p>
          <a:p>
            <a:r>
              <a:rPr lang="en-US" sz="2400" dirty="0"/>
              <a:t>It is </a:t>
            </a:r>
            <a:r>
              <a:rPr lang="en-US" sz="2400" b="1" dirty="0">
                <a:solidFill>
                  <a:srgbClr val="7030A0"/>
                </a:solidFill>
              </a:rPr>
              <a:t>dangerous</a:t>
            </a:r>
            <a:r>
              <a:rPr lang="en-US" sz="2400" dirty="0"/>
              <a:t> to change any wiring </a:t>
            </a:r>
            <a:r>
              <a:rPr lang="en-US" sz="2400" b="1" dirty="0"/>
              <a:t>while the MCU is still drawing power</a:t>
            </a:r>
            <a:r>
              <a:rPr lang="en-US" sz="2400" dirty="0"/>
              <a:t> from your laptop’s USB port. (NOTE: We will do this </a:t>
            </a:r>
            <a:r>
              <a:rPr lang="en-US" sz="2400" u="sng" dirty="0"/>
              <a:t>only</a:t>
            </a:r>
            <a:r>
              <a:rPr lang="en-US" sz="2400" dirty="0"/>
              <a:t> during this Ohm’s Law lab on Board #3!)</a:t>
            </a:r>
          </a:p>
          <a:p>
            <a:r>
              <a:rPr lang="en-US" sz="2400" dirty="0"/>
              <a:t>If you incorrectly connect a jumper wire between the Pico and the breadboard </a:t>
            </a:r>
            <a:r>
              <a:rPr lang="en-US" sz="2400" i="1" dirty="0"/>
              <a:t>while</a:t>
            </a:r>
            <a:r>
              <a:rPr lang="en-US" sz="2400" dirty="0"/>
              <a:t> the Pico is drawing power from your PC, you can </a:t>
            </a:r>
            <a:r>
              <a:rPr lang="en-US" sz="2400" b="1" dirty="0">
                <a:solidFill>
                  <a:srgbClr val="FF0000"/>
                </a:solidFill>
              </a:rPr>
              <a:t>permanently damage your PC’s USB port</a:t>
            </a:r>
          </a:p>
          <a:p>
            <a:r>
              <a:rPr lang="en-US" sz="2400" dirty="0"/>
              <a:t>Have your </a:t>
            </a:r>
            <a:r>
              <a:rPr lang="en-US" sz="2400" b="1" dirty="0">
                <a:solidFill>
                  <a:srgbClr val="00B050"/>
                </a:solidFill>
              </a:rPr>
              <a:t>partner double-check your wiring</a:t>
            </a:r>
            <a:r>
              <a:rPr lang="en-US" sz="2400" dirty="0"/>
              <a:t> every step!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6CB51F-A63C-5B91-358A-81CAFF1623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6481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361A4D-1619-E154-8DE1-B5E53ACC7E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B6E0DAE-04DA-B7EC-4E75-3C0E67BCF6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7131" y="1382936"/>
            <a:ext cx="6729738" cy="527027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6120E2-0526-335B-EEBD-A031937CC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Wire Your Pico to Board 04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F3DC49-D890-CFCA-A77E-CD25BFCCA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15</a:t>
            </a:fld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FBEA9BF-BFE0-D5BC-90FB-C96173C5C1FF}"/>
              </a:ext>
            </a:extLst>
          </p:cNvPr>
          <p:cNvGrpSpPr/>
          <p:nvPr/>
        </p:nvGrpSpPr>
        <p:grpSpPr>
          <a:xfrm>
            <a:off x="1144544" y="5214918"/>
            <a:ext cx="2883351" cy="1200329"/>
            <a:chOff x="1008517" y="5252703"/>
            <a:chExt cx="2883351" cy="1200329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C9046E14-DA5E-B04F-A846-C56559190885}"/>
                </a:ext>
              </a:extLst>
            </p:cNvPr>
            <p:cNvSpPr txBox="1"/>
            <p:nvPr/>
          </p:nvSpPr>
          <p:spPr>
            <a:xfrm>
              <a:off x="1008517" y="5252703"/>
              <a:ext cx="95447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ysClr val="windowText" lastClr="000000"/>
                    </a:solidFill>
                  </a:ln>
                  <a:solidFill>
                    <a:srgbClr val="FFFF00"/>
                  </a:solidFill>
                </a:rPr>
                <a:t>YELLOW</a:t>
              </a:r>
            </a:p>
            <a:p>
              <a:r>
                <a:rPr lang="en-US" b="1" dirty="0">
                  <a:solidFill>
                    <a:srgbClr val="FF0000"/>
                  </a:solidFill>
                </a:rPr>
                <a:t>RED</a:t>
              </a:r>
            </a:p>
            <a:p>
              <a:r>
                <a:rPr lang="en-US" b="1" dirty="0">
                  <a:solidFill>
                    <a:srgbClr val="0070C0"/>
                  </a:solidFill>
                </a:rPr>
                <a:t>BLUE</a:t>
              </a:r>
            </a:p>
            <a:p>
              <a:r>
                <a:rPr lang="en-US" b="1" dirty="0"/>
                <a:t>BLACK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46E595D-7D4D-6785-DC05-D12ADE256518}"/>
                </a:ext>
              </a:extLst>
            </p:cNvPr>
            <p:cNvSpPr txBox="1"/>
            <p:nvPr/>
          </p:nvSpPr>
          <p:spPr>
            <a:xfrm>
              <a:off x="1962988" y="5252703"/>
              <a:ext cx="90027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→ AD1</a:t>
              </a:r>
            </a:p>
            <a:p>
              <a:r>
                <a:rPr lang="en-US" dirty="0"/>
                <a:t>→ IO22</a:t>
              </a:r>
            </a:p>
            <a:p>
              <a:r>
                <a:rPr lang="en-US" dirty="0"/>
                <a:t>→ IO19</a:t>
              </a:r>
            </a:p>
            <a:p>
              <a:r>
                <a:rPr lang="en-US" dirty="0"/>
                <a:t>→ IO18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15E5F6F-52C3-4D9C-2354-803A617CD4AE}"/>
                </a:ext>
              </a:extLst>
            </p:cNvPr>
            <p:cNvSpPr txBox="1"/>
            <p:nvPr/>
          </p:nvSpPr>
          <p:spPr>
            <a:xfrm>
              <a:off x="2863267" y="5252703"/>
              <a:ext cx="102860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→ OUT</a:t>
              </a:r>
            </a:p>
            <a:p>
              <a:r>
                <a:rPr lang="en-US" dirty="0"/>
                <a:t>→ FSYNC</a:t>
              </a:r>
            </a:p>
            <a:p>
              <a:r>
                <a:rPr lang="en-US" dirty="0"/>
                <a:t>→ SDATA</a:t>
              </a:r>
            </a:p>
            <a:p>
              <a:r>
                <a:rPr lang="en-US" dirty="0"/>
                <a:t>→ SCLK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96040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A930D9-27E9-CC41-51F7-DA15414FB3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FCB2F9D-2748-B26C-3C5A-845BD0C18A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16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7C22123-2056-A6DD-3D41-05E715331B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signal_gen.py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ABC4CD-3720-9D7D-77A9-052EA40274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4381" y="1380949"/>
            <a:ext cx="4295238" cy="5219048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92302DBC-DA3C-4611-A3F9-C0FE3D13AE03}"/>
              </a:ext>
            </a:extLst>
          </p:cNvPr>
          <p:cNvGrpSpPr/>
          <p:nvPr/>
        </p:nvGrpSpPr>
        <p:grpSpPr>
          <a:xfrm>
            <a:off x="5642987" y="4546504"/>
            <a:ext cx="1076632" cy="369332"/>
            <a:chOff x="4968362" y="2079211"/>
            <a:chExt cx="1076632" cy="369332"/>
          </a:xfrm>
        </p:grpSpPr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BE551B5D-2FF9-7860-991F-CB0852EC06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CE9756B-5335-6537-26DA-7981480A0C46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A55C7F5-7031-A7E8-94B3-6BB76EE4ABF0}"/>
              </a:ext>
            </a:extLst>
          </p:cNvPr>
          <p:cNvGrpSpPr/>
          <p:nvPr/>
        </p:nvGrpSpPr>
        <p:grpSpPr>
          <a:xfrm>
            <a:off x="5986494" y="6155644"/>
            <a:ext cx="1076632" cy="369332"/>
            <a:chOff x="4704120" y="2356972"/>
            <a:chExt cx="1076632" cy="369332"/>
          </a:xfrm>
        </p:grpSpPr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C33535A3-FA34-F07D-F4D9-12C5AE12002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691284B-E3E6-CCBA-1A99-5CC83B2AE088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ACF80263-B109-E65B-5A25-09CBC6B420BC}"/>
              </a:ext>
            </a:extLst>
          </p:cNvPr>
          <p:cNvSpPr/>
          <p:nvPr/>
        </p:nvSpPr>
        <p:spPr>
          <a:xfrm>
            <a:off x="4820653" y="6192253"/>
            <a:ext cx="1042736" cy="29259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6A17AA4-7914-54E6-5FE0-AE40256A2953}"/>
              </a:ext>
            </a:extLst>
          </p:cNvPr>
          <p:cNvSpPr/>
          <p:nvPr/>
        </p:nvSpPr>
        <p:spPr>
          <a:xfrm>
            <a:off x="4905023" y="4623244"/>
            <a:ext cx="667102" cy="21783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824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E54168-A31B-7A4B-EFD8-2EC504E4A9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806755E-C4CC-05D5-AC64-C04136BDC0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6762" y="1301871"/>
            <a:ext cx="5970476" cy="522310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EAB6B8-84AE-E927-B75B-0EAEB77A5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17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9C7DEBA-359E-915B-D6A6-C17480E498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signal_gen.py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8C32FBC-C51F-BC5D-553F-C1AC3D9639CB}"/>
              </a:ext>
            </a:extLst>
          </p:cNvPr>
          <p:cNvGrpSpPr/>
          <p:nvPr/>
        </p:nvGrpSpPr>
        <p:grpSpPr>
          <a:xfrm>
            <a:off x="2466650" y="1468581"/>
            <a:ext cx="1076632" cy="369332"/>
            <a:chOff x="4968362" y="2079211"/>
            <a:chExt cx="1076632" cy="369332"/>
          </a:xfrm>
        </p:grpSpPr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D5A760F2-312B-0AC2-549F-E1AC5CBAF0A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976FF48-10BA-2DD2-3F02-1107040D02B2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081EFAC-EB2F-D231-53A5-64A19776EDB4}"/>
              </a:ext>
            </a:extLst>
          </p:cNvPr>
          <p:cNvGrpSpPr/>
          <p:nvPr/>
        </p:nvGrpSpPr>
        <p:grpSpPr>
          <a:xfrm>
            <a:off x="7293926" y="3723456"/>
            <a:ext cx="1076632" cy="369332"/>
            <a:chOff x="4704120" y="2356972"/>
            <a:chExt cx="1076632" cy="369332"/>
          </a:xfrm>
        </p:grpSpPr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ECA62333-AC31-5301-DD55-FA6CCA4EDCA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C631F72-FF2F-8201-4E8E-E56B50E5B921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C0128810-7F24-BB13-1038-6FB5E2D83281}"/>
              </a:ext>
            </a:extLst>
          </p:cNvPr>
          <p:cNvSpPr/>
          <p:nvPr/>
        </p:nvSpPr>
        <p:spPr>
          <a:xfrm>
            <a:off x="2671792" y="4205288"/>
            <a:ext cx="3207639" cy="20107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9A1F139-480F-038F-F67C-0AE783771533}"/>
              </a:ext>
            </a:extLst>
          </p:cNvPr>
          <p:cNvSpPr/>
          <p:nvPr/>
        </p:nvSpPr>
        <p:spPr>
          <a:xfrm>
            <a:off x="2479685" y="3790623"/>
            <a:ext cx="4707177" cy="21783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280B39E-49FC-281E-030A-65C8DBEA9B9C}"/>
              </a:ext>
            </a:extLst>
          </p:cNvPr>
          <p:cNvGrpSpPr/>
          <p:nvPr/>
        </p:nvGrpSpPr>
        <p:grpSpPr>
          <a:xfrm>
            <a:off x="6051841" y="4121161"/>
            <a:ext cx="1068643" cy="369332"/>
            <a:chOff x="3647644" y="4910075"/>
            <a:chExt cx="1068643" cy="36933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548CADC-C9E3-97CD-3FE6-CE3CA8B1CCD8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48FDD756-B852-DC00-B2FA-15C1C621D0F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470FC92E-D6E2-D128-C7C4-246D585E3AE1}"/>
              </a:ext>
            </a:extLst>
          </p:cNvPr>
          <p:cNvGrpSpPr/>
          <p:nvPr/>
        </p:nvGrpSpPr>
        <p:grpSpPr>
          <a:xfrm>
            <a:off x="7118637" y="4535768"/>
            <a:ext cx="1064340" cy="369332"/>
            <a:chOff x="3647644" y="5421073"/>
            <a:chExt cx="1064340" cy="36933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67D4A00-DE5D-51A6-2AB4-29A787420636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F1E22FC8-AC3B-4EFD-189C-43ACD161F9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C9258B6-8DAB-93BD-FEB5-1F57AA302AF9}"/>
              </a:ext>
            </a:extLst>
          </p:cNvPr>
          <p:cNvGrpSpPr/>
          <p:nvPr/>
        </p:nvGrpSpPr>
        <p:grpSpPr>
          <a:xfrm>
            <a:off x="3966323" y="5548108"/>
            <a:ext cx="1068643" cy="369332"/>
            <a:chOff x="3647644" y="5359159"/>
            <a:chExt cx="1068643" cy="369332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5AEB4B6-170E-07CA-F458-B5E99E0756B8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81C55CFC-69B6-FA57-AE90-88B3E20CBFE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60BD720-F678-E34F-3B80-1876C06A0FA0}"/>
              </a:ext>
            </a:extLst>
          </p:cNvPr>
          <p:cNvGrpSpPr/>
          <p:nvPr/>
        </p:nvGrpSpPr>
        <p:grpSpPr>
          <a:xfrm>
            <a:off x="6952836" y="5738027"/>
            <a:ext cx="1076632" cy="369332"/>
            <a:chOff x="2157212" y="5356391"/>
            <a:chExt cx="1076632" cy="36933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881736C-BAB2-1D7B-7F26-7214AAB23B38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58A41BDC-9F72-C227-EEE0-80E84303987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E89264CE-3C01-B458-7B46-723D009D1ACA}"/>
              </a:ext>
            </a:extLst>
          </p:cNvPr>
          <p:cNvSpPr/>
          <p:nvPr/>
        </p:nvSpPr>
        <p:spPr>
          <a:xfrm>
            <a:off x="3431147" y="5839950"/>
            <a:ext cx="2145742" cy="20107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129BA4A-81E0-D3F9-5F04-E5B9293DF139}"/>
              </a:ext>
            </a:extLst>
          </p:cNvPr>
          <p:cNvGrpSpPr/>
          <p:nvPr/>
        </p:nvGrpSpPr>
        <p:grpSpPr>
          <a:xfrm>
            <a:off x="6884315" y="6155644"/>
            <a:ext cx="1076632" cy="369332"/>
            <a:chOff x="2157212" y="5356391"/>
            <a:chExt cx="1076632" cy="369332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CC3394B-C524-D845-7867-B99AA32C4170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EC311047-823D-065E-EC88-C45C6A6A7AD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54207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2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7A9D53-F570-27D2-62FC-EA6A70B96A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76A8102-C2C9-6547-5CA4-2E9A61157F7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4381" y="1450562"/>
            <a:ext cx="5495238" cy="492380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A136AC2-FC6D-08AF-7C66-863F6FEF8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18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11A3AEE-FFB2-2BFC-D36A-8DE5A7CD1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signal_gen.py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0E6A1258-FD23-D928-4779-5F3A0F2653B6}"/>
              </a:ext>
            </a:extLst>
          </p:cNvPr>
          <p:cNvGrpSpPr/>
          <p:nvPr/>
        </p:nvGrpSpPr>
        <p:grpSpPr>
          <a:xfrm>
            <a:off x="3744018" y="1691010"/>
            <a:ext cx="1076632" cy="369332"/>
            <a:chOff x="4968362" y="2079211"/>
            <a:chExt cx="1076632" cy="369332"/>
          </a:xfrm>
        </p:grpSpPr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389FB01E-D61F-ACD4-D2C0-FB40B7683F3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39B1145-35D0-8777-4408-39E3CA46154F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30FEC801-BE16-6628-B011-4C68D255B735}"/>
              </a:ext>
            </a:extLst>
          </p:cNvPr>
          <p:cNvGrpSpPr/>
          <p:nvPr/>
        </p:nvGrpSpPr>
        <p:grpSpPr>
          <a:xfrm>
            <a:off x="4800546" y="1905419"/>
            <a:ext cx="1076632" cy="369332"/>
            <a:chOff x="4704120" y="2356972"/>
            <a:chExt cx="1076632" cy="369332"/>
          </a:xfrm>
        </p:grpSpPr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4E85B986-22EB-0094-5AD0-18092417D2F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9B23A3E-B239-3FBE-3CAC-260707AC021E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87E21DCE-84D6-7929-1AA2-3751AC1F8A4F}"/>
              </a:ext>
            </a:extLst>
          </p:cNvPr>
          <p:cNvGrpSpPr/>
          <p:nvPr/>
        </p:nvGrpSpPr>
        <p:grpSpPr>
          <a:xfrm>
            <a:off x="5803012" y="2137586"/>
            <a:ext cx="1068643" cy="369332"/>
            <a:chOff x="3647644" y="4910075"/>
            <a:chExt cx="1068643" cy="369332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0810251-5DE9-15A5-7926-688EAD630F7C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273799D4-EEFD-0DE2-BD03-43B9DA7F77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B2B17DC3-366D-8ABF-0EDA-66380A94DA3A}"/>
              </a:ext>
            </a:extLst>
          </p:cNvPr>
          <p:cNvGrpSpPr/>
          <p:nvPr/>
        </p:nvGrpSpPr>
        <p:grpSpPr>
          <a:xfrm>
            <a:off x="4875033" y="2615985"/>
            <a:ext cx="1064340" cy="369332"/>
            <a:chOff x="3647644" y="5421073"/>
            <a:chExt cx="1064340" cy="369332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4789EC0E-AEBA-FFB2-9507-E4C799EC653B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D1FD3338-7AF9-8453-0308-85AB7EC346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F8A5046D-1759-FD13-FE1A-53592F694CC2}"/>
              </a:ext>
            </a:extLst>
          </p:cNvPr>
          <p:cNvGrpSpPr/>
          <p:nvPr/>
        </p:nvGrpSpPr>
        <p:grpSpPr>
          <a:xfrm>
            <a:off x="4016616" y="4384173"/>
            <a:ext cx="1068643" cy="369332"/>
            <a:chOff x="3647644" y="5359159"/>
            <a:chExt cx="1068643" cy="369332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A500D548-DA0B-17B3-1F8B-885D925AF2D5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3E38C573-AA53-6CB6-8621-6D835788CF1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0B3FA06B-812A-5D1F-E130-63A055F8A991}"/>
              </a:ext>
            </a:extLst>
          </p:cNvPr>
          <p:cNvGrpSpPr/>
          <p:nvPr/>
        </p:nvGrpSpPr>
        <p:grpSpPr>
          <a:xfrm>
            <a:off x="6576396" y="5109284"/>
            <a:ext cx="1076632" cy="369332"/>
            <a:chOff x="2157212" y="5356391"/>
            <a:chExt cx="1076632" cy="369332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D889CDDD-2D9B-6B89-20C2-971BE58486A0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76C1C044-E04A-61FA-4065-5A67936C10F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Rectangle 48">
            <a:extLst>
              <a:ext uri="{FF2B5EF4-FFF2-40B4-BE49-F238E27FC236}">
                <a16:creationId xmlns:a16="http://schemas.microsoft.com/office/drawing/2014/main" id="{7E5292F6-B9D3-22B0-38BE-199E6369DDAA}"/>
              </a:ext>
            </a:extLst>
          </p:cNvPr>
          <p:cNvSpPr/>
          <p:nvPr/>
        </p:nvSpPr>
        <p:spPr>
          <a:xfrm>
            <a:off x="4603054" y="5202936"/>
            <a:ext cx="1756138" cy="20107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0D73D424-84FE-4E90-59C2-7D5413D83292}"/>
              </a:ext>
            </a:extLst>
          </p:cNvPr>
          <p:cNvGrpSpPr/>
          <p:nvPr/>
        </p:nvGrpSpPr>
        <p:grpSpPr>
          <a:xfrm>
            <a:off x="4247758" y="6008979"/>
            <a:ext cx="1076632" cy="369332"/>
            <a:chOff x="2157212" y="5356391"/>
            <a:chExt cx="1076632" cy="369332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961DC2E3-3701-177F-74C4-546019CEF50A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408D4001-0D0B-6310-7199-12FD9C310E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77564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D96308-3B27-B505-FA1C-36E8C3B0F0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AC03439-DC25-158B-0762-476FC52C126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257" y="1451589"/>
            <a:ext cx="7739487" cy="356124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02AFCAD-0BC0-8CCA-53BE-70DE9129F8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19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DD32935-1D10-D4FB-B514-5D1386E402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signal_gen.py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05BB2BAD-BA17-DB6E-2EF4-C9AF58CA9D34}"/>
              </a:ext>
            </a:extLst>
          </p:cNvPr>
          <p:cNvGrpSpPr/>
          <p:nvPr/>
        </p:nvGrpSpPr>
        <p:grpSpPr>
          <a:xfrm>
            <a:off x="4008627" y="1443754"/>
            <a:ext cx="1076632" cy="369332"/>
            <a:chOff x="4968362" y="2079211"/>
            <a:chExt cx="1076632" cy="369332"/>
          </a:xfrm>
        </p:grpSpPr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03C075EC-71E7-6475-F60F-59254E9264A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A88C2B0-EEA3-8D30-4192-6EE726E3EC16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B68E871-96F2-A27B-2F03-C71C1CE36DBF}"/>
              </a:ext>
            </a:extLst>
          </p:cNvPr>
          <p:cNvGrpSpPr/>
          <p:nvPr/>
        </p:nvGrpSpPr>
        <p:grpSpPr>
          <a:xfrm>
            <a:off x="5854284" y="3284439"/>
            <a:ext cx="1076632" cy="369332"/>
            <a:chOff x="4704120" y="2356972"/>
            <a:chExt cx="1076632" cy="369332"/>
          </a:xfrm>
        </p:grpSpPr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FE6611F2-70E6-7B63-9D08-6406FE0B91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9B016A4-D13A-FCBD-DA03-D370CB894200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886F528-2CBA-A834-7997-966C5298E9E0}"/>
              </a:ext>
            </a:extLst>
          </p:cNvPr>
          <p:cNvGrpSpPr/>
          <p:nvPr/>
        </p:nvGrpSpPr>
        <p:grpSpPr>
          <a:xfrm>
            <a:off x="7700211" y="2999234"/>
            <a:ext cx="656190" cy="570410"/>
            <a:chOff x="3977308" y="4849641"/>
            <a:chExt cx="656190" cy="570410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C3A2E96-79DA-5CF9-ABDB-C7B0A0A21144}"/>
                </a:ext>
              </a:extLst>
            </p:cNvPr>
            <p:cNvSpPr txBox="1"/>
            <p:nvPr/>
          </p:nvSpPr>
          <p:spPr>
            <a:xfrm>
              <a:off x="4250040" y="484964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7FA8B939-76BD-6D18-F54D-F512387FC56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77308" y="5094741"/>
              <a:ext cx="363510" cy="32531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4EF638E3-47C6-637B-7705-A778082FE970}"/>
              </a:ext>
            </a:extLst>
          </p:cNvPr>
          <p:cNvGrpSpPr/>
          <p:nvPr/>
        </p:nvGrpSpPr>
        <p:grpSpPr>
          <a:xfrm>
            <a:off x="7675108" y="3805326"/>
            <a:ext cx="1064340" cy="369332"/>
            <a:chOff x="3647644" y="5421073"/>
            <a:chExt cx="1064340" cy="369332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BCAFB531-48B4-EDB8-DA23-027225AB89EB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C91A070E-0026-EE57-A956-8AB15B7D54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C4D404FC-016B-2D2B-5FC1-3876E4373793}"/>
              </a:ext>
            </a:extLst>
          </p:cNvPr>
          <p:cNvGrpSpPr/>
          <p:nvPr/>
        </p:nvGrpSpPr>
        <p:grpSpPr>
          <a:xfrm>
            <a:off x="5019247" y="4056304"/>
            <a:ext cx="1068643" cy="369332"/>
            <a:chOff x="3647644" y="5359159"/>
            <a:chExt cx="1068643" cy="369332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2B407FB3-D743-E831-86B0-28772D89B230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26660823-4E7C-1195-B589-61F5A716BE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15C8C0D9-78F7-4FF7-226E-7EDCD2CC1158}"/>
              </a:ext>
            </a:extLst>
          </p:cNvPr>
          <p:cNvGrpSpPr/>
          <p:nvPr/>
        </p:nvGrpSpPr>
        <p:grpSpPr>
          <a:xfrm>
            <a:off x="4770446" y="4315216"/>
            <a:ext cx="1076632" cy="369332"/>
            <a:chOff x="2157212" y="5356391"/>
            <a:chExt cx="1076632" cy="369332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3493AD55-B7FB-F48B-3458-94830888E567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9413DEC1-B8F2-F65B-E832-F91C7FAABA8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Rectangle 48">
            <a:extLst>
              <a:ext uri="{FF2B5EF4-FFF2-40B4-BE49-F238E27FC236}">
                <a16:creationId xmlns:a16="http://schemas.microsoft.com/office/drawing/2014/main" id="{1716269A-F1CB-B4F1-AC8D-CFDC4C271017}"/>
              </a:ext>
            </a:extLst>
          </p:cNvPr>
          <p:cNvSpPr/>
          <p:nvPr/>
        </p:nvSpPr>
        <p:spPr>
          <a:xfrm>
            <a:off x="2175780" y="4399343"/>
            <a:ext cx="2521060" cy="20107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2D6DF7F9-5ABB-AC4C-135A-9105B136EF90}"/>
              </a:ext>
            </a:extLst>
          </p:cNvPr>
          <p:cNvGrpSpPr/>
          <p:nvPr/>
        </p:nvGrpSpPr>
        <p:grpSpPr>
          <a:xfrm>
            <a:off x="4480931" y="4563567"/>
            <a:ext cx="1076632" cy="369332"/>
            <a:chOff x="2157212" y="5356391"/>
            <a:chExt cx="1076632" cy="369332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5E37A647-54A8-9E6D-FE61-47759FDF7B3F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4952C4E1-D290-8467-1785-F21507C0F9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3CE1CF0B-C886-A527-CAF0-629F5AE40C70}"/>
              </a:ext>
            </a:extLst>
          </p:cNvPr>
          <p:cNvSpPr/>
          <p:nvPr/>
        </p:nvSpPr>
        <p:spPr>
          <a:xfrm>
            <a:off x="1959871" y="3368566"/>
            <a:ext cx="1673666" cy="20107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CBAD945-1F5D-4CE7-306F-CDDA4FB44766}"/>
              </a:ext>
            </a:extLst>
          </p:cNvPr>
          <p:cNvSpPr/>
          <p:nvPr/>
        </p:nvSpPr>
        <p:spPr>
          <a:xfrm>
            <a:off x="2040082" y="2054840"/>
            <a:ext cx="2275244" cy="20107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423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6" grpId="0" animBg="1"/>
      <p:bldP spid="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Board </a:t>
            </a:r>
            <a:r>
              <a:rPr lang="en-US" sz="3200" b="1" dirty="0">
                <a:latin typeface="+mn-lt"/>
              </a:rPr>
              <a:t>04</a:t>
            </a:r>
            <a:r>
              <a:rPr lang="en-US" sz="3200" dirty="0">
                <a:latin typeface="+mn-lt"/>
              </a:rPr>
              <a:t> – Goals – </a:t>
            </a:r>
            <a:r>
              <a:rPr lang="en-US" sz="3200" b="1" dirty="0">
                <a:latin typeface="+mn-lt"/>
              </a:rPr>
              <a:t>Part 1 of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667249"/>
          </a:xfrm>
        </p:spPr>
        <p:txBody>
          <a:bodyPr>
            <a:normAutofit/>
          </a:bodyPr>
          <a:lstStyle/>
          <a:p>
            <a:r>
              <a:rPr lang="en-US" sz="2400" dirty="0"/>
              <a:t>Understand how a </a:t>
            </a:r>
            <a:r>
              <a:rPr lang="en-US" sz="2400" b="1" dirty="0"/>
              <a:t>signal generator </a:t>
            </a:r>
            <a:r>
              <a:rPr lang="en-US" sz="2400" dirty="0"/>
              <a:t>can create sine waves of oscillating voltage at a requested frequency</a:t>
            </a:r>
          </a:p>
          <a:p>
            <a:r>
              <a:rPr lang="en-US" sz="2400" dirty="0"/>
              <a:t>Learn about the </a:t>
            </a:r>
            <a:r>
              <a:rPr lang="en-US" sz="2400" b="1" dirty="0">
                <a:solidFill>
                  <a:srgbClr val="00B050"/>
                </a:solidFill>
              </a:rPr>
              <a:t>Serial Peripheral Interface </a:t>
            </a:r>
            <a:r>
              <a:rPr lang="en-US" sz="2400" dirty="0"/>
              <a:t>(SPI) and its strengths/weaknesses compared to the </a:t>
            </a:r>
            <a:r>
              <a:rPr lang="en-US" sz="2400" b="1" dirty="0"/>
              <a:t>I</a:t>
            </a:r>
            <a:r>
              <a:rPr lang="en-US" sz="2400" b="1" baseline="30000" dirty="0"/>
              <a:t>2</a:t>
            </a:r>
            <a:r>
              <a:rPr lang="en-US" sz="2400" b="1" dirty="0"/>
              <a:t>C</a:t>
            </a:r>
            <a:r>
              <a:rPr lang="en-US" sz="2400" dirty="0"/>
              <a:t> interface</a:t>
            </a:r>
          </a:p>
          <a:p>
            <a:r>
              <a:rPr lang="en-US" sz="2400" dirty="0"/>
              <a:t>Create an </a:t>
            </a:r>
            <a:r>
              <a:rPr lang="en-US" sz="2400" b="1" dirty="0">
                <a:solidFill>
                  <a:srgbClr val="7030A0"/>
                </a:solidFill>
              </a:rPr>
              <a:t>oscilloscope</a:t>
            </a:r>
            <a:r>
              <a:rPr lang="en-US" sz="2400" dirty="0"/>
              <a:t> by sampling and plotting captured waveform data</a:t>
            </a:r>
          </a:p>
          <a:p>
            <a:r>
              <a:rPr lang="en-US" sz="2400" dirty="0"/>
              <a:t>Analyze the </a:t>
            </a:r>
            <a:r>
              <a:rPr lang="en-US" sz="2400" b="1" dirty="0">
                <a:solidFill>
                  <a:srgbClr val="FF0000"/>
                </a:solidFill>
              </a:rPr>
              <a:t>negative feedback loop </a:t>
            </a:r>
            <a:r>
              <a:rPr lang="en-US" sz="2400" dirty="0"/>
              <a:t>of an </a:t>
            </a:r>
            <a:r>
              <a:rPr lang="en-US" sz="2400" b="1" dirty="0"/>
              <a:t>operational amplifier</a:t>
            </a:r>
            <a:r>
              <a:rPr lang="en-US" sz="2400" dirty="0"/>
              <a:t> to understand how it achieves controllable gain</a:t>
            </a:r>
          </a:p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76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BB3DFE-BE04-961F-641A-5343E4CE39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E85320B-7B44-E513-FC8E-586499BFFC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20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0AF8501-2F19-D091-786C-DEF69A1CAD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signal_gen.py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37396D-596B-DEB9-8FDD-E52C6D12C8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381" y="1597442"/>
            <a:ext cx="7495238" cy="400000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9C2C1DA5-14B6-864E-7E81-198B28D32556}"/>
              </a:ext>
            </a:extLst>
          </p:cNvPr>
          <p:cNvGrpSpPr/>
          <p:nvPr/>
        </p:nvGrpSpPr>
        <p:grpSpPr>
          <a:xfrm>
            <a:off x="4648152" y="2260504"/>
            <a:ext cx="1076632" cy="369332"/>
            <a:chOff x="4968362" y="2079211"/>
            <a:chExt cx="1076632" cy="369332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B1BDB4F7-C283-D999-6AE4-C563C6B0CE7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579A70F-1C8E-7D15-25F4-1478DA66DCFF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ACD34E8-CFB8-25C4-DEF8-4771133AFE2C}"/>
              </a:ext>
            </a:extLst>
          </p:cNvPr>
          <p:cNvGrpSpPr/>
          <p:nvPr/>
        </p:nvGrpSpPr>
        <p:grpSpPr>
          <a:xfrm>
            <a:off x="6188191" y="2482697"/>
            <a:ext cx="1076632" cy="369332"/>
            <a:chOff x="4704120" y="2356972"/>
            <a:chExt cx="1076632" cy="369332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457639CD-67FD-9145-D3E3-55B55E0329B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0420A87-AA5C-3D31-3285-6ABB1A121393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182AB50-55DB-2045-9651-DC86EC70FE98}"/>
              </a:ext>
            </a:extLst>
          </p:cNvPr>
          <p:cNvGrpSpPr/>
          <p:nvPr/>
        </p:nvGrpSpPr>
        <p:grpSpPr>
          <a:xfrm>
            <a:off x="6262966" y="2716870"/>
            <a:ext cx="1068643" cy="369332"/>
            <a:chOff x="3647644" y="4910075"/>
            <a:chExt cx="1068643" cy="36933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D63675C-9A5D-EEC0-B5AD-39749375635D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47B02A87-636F-D94F-E064-BC7DF2B303A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A983794-1F5C-FA0F-5FB0-5467FDE0A22C}"/>
              </a:ext>
            </a:extLst>
          </p:cNvPr>
          <p:cNvGrpSpPr/>
          <p:nvPr/>
        </p:nvGrpSpPr>
        <p:grpSpPr>
          <a:xfrm>
            <a:off x="8129283" y="5011724"/>
            <a:ext cx="703395" cy="369332"/>
            <a:chOff x="3647644" y="5413052"/>
            <a:chExt cx="703395" cy="369332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534DFC4-74A7-7CA1-AC3A-7282260F7F9E}"/>
                </a:ext>
              </a:extLst>
            </p:cNvPr>
            <p:cNvSpPr txBox="1"/>
            <p:nvPr/>
          </p:nvSpPr>
          <p:spPr>
            <a:xfrm>
              <a:off x="3967581" y="541305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F2472CD4-1241-D017-13F1-D0E77CDAF02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386067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7759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BA21C6-5130-49C0-6AFD-C8046BDF26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7F5DF6-FEDE-7913-2619-DCB0390A2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Connect the Pico to Your PC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207BF6-1DF3-9B11-870B-E8CEFB05B2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590289"/>
          </a:xfrm>
        </p:spPr>
        <p:txBody>
          <a:bodyPr>
            <a:normAutofit/>
          </a:bodyPr>
          <a:lstStyle/>
          <a:p>
            <a:r>
              <a:rPr lang="en-US" sz="2400" dirty="0"/>
              <a:t>If you incorrectly connect a jumper wire between the Pico and the breadboard, you can </a:t>
            </a:r>
            <a:r>
              <a:rPr lang="en-US" sz="2400" b="1" u="sng" dirty="0">
                <a:solidFill>
                  <a:srgbClr val="FF0000"/>
                </a:solidFill>
              </a:rPr>
              <a:t>permanently</a:t>
            </a:r>
            <a:r>
              <a:rPr lang="en-US" sz="2400" b="1" dirty="0">
                <a:solidFill>
                  <a:srgbClr val="FF0000"/>
                </a:solidFill>
              </a:rPr>
              <a:t> damage your PC’s USB port!</a:t>
            </a:r>
          </a:p>
          <a:p>
            <a:r>
              <a:rPr lang="en-US" sz="2400" dirty="0"/>
              <a:t>Have your </a:t>
            </a:r>
            <a:r>
              <a:rPr lang="en-US" sz="2400" b="1" dirty="0">
                <a:solidFill>
                  <a:srgbClr val="7030A0"/>
                </a:solidFill>
              </a:rPr>
              <a:t>partner double-check your wiring</a:t>
            </a:r>
            <a:r>
              <a:rPr lang="en-US" sz="2400" dirty="0">
                <a:solidFill>
                  <a:srgbClr val="7030A0"/>
                </a:solidFill>
              </a:rPr>
              <a:t> </a:t>
            </a:r>
            <a:r>
              <a:rPr lang="en-US" sz="2400" b="1" u="sng" dirty="0"/>
              <a:t>before</a:t>
            </a:r>
            <a:r>
              <a:rPr lang="en-US" sz="2400" dirty="0"/>
              <a:t> you plug in the USB cable back into your PC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55CD59-F3B0-7032-49E1-4880758324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4548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C6BCE4-AD99-328B-8996-A92413D774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AC65E2E-3E36-956A-9264-11E032DABC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857" y="1338913"/>
            <a:ext cx="6114286" cy="520000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C7A96A6-57C7-4120-3531-C98E571F1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22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9D1D1EB-B147-474C-4F94-E944B3C8D9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signal_gen.py</a:t>
            </a:r>
            <a:endParaRPr lang="en-US" sz="3200" b="1" dirty="0">
              <a:latin typeface="+mn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0254348-CBF9-CD16-58AE-2407C1BB4773}"/>
              </a:ext>
            </a:extLst>
          </p:cNvPr>
          <p:cNvSpPr txBox="1"/>
          <p:nvPr/>
        </p:nvSpPr>
        <p:spPr>
          <a:xfrm>
            <a:off x="2702931" y="3200249"/>
            <a:ext cx="4085757" cy="147732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i="1" u="sng" dirty="0"/>
              <a:t>Recall our predictions for this experiment:</a:t>
            </a:r>
          </a:p>
          <a:p>
            <a:pPr marL="342900" indent="-342900">
              <a:buFont typeface="+mj-lt"/>
              <a:buAutoNum type="arabicPeriod"/>
            </a:pPr>
            <a:r>
              <a:rPr lang="en-US" i="1" dirty="0"/>
              <a:t>We should sample for </a:t>
            </a:r>
            <a:r>
              <a:rPr lang="en-US" b="1" i="1" dirty="0"/>
              <a:t>1 sec</a:t>
            </a:r>
          </a:p>
          <a:p>
            <a:pPr marL="342900" indent="-342900">
              <a:buFont typeface="+mj-lt"/>
              <a:buAutoNum type="arabicPeriod"/>
            </a:pPr>
            <a:r>
              <a:rPr lang="en-US" i="1" dirty="0"/>
              <a:t>We should see </a:t>
            </a:r>
            <a:r>
              <a:rPr lang="en-US" b="1" i="1" dirty="0"/>
              <a:t>30</a:t>
            </a:r>
            <a:r>
              <a:rPr lang="en-US" i="1" dirty="0"/>
              <a:t> peaks at </a:t>
            </a:r>
            <a:r>
              <a:rPr lang="en-US" b="1" i="1" dirty="0"/>
              <a:t>30 Hz</a:t>
            </a:r>
          </a:p>
          <a:p>
            <a:pPr marL="342900" indent="-342900">
              <a:buFont typeface="+mj-lt"/>
              <a:buAutoNum type="arabicPeriod"/>
            </a:pPr>
            <a:r>
              <a:rPr lang="en-US" i="1" dirty="0"/>
              <a:t>The max voltage should be ~</a:t>
            </a:r>
            <a:r>
              <a:rPr lang="en-US" b="1" i="1" dirty="0"/>
              <a:t>0.68V</a:t>
            </a:r>
          </a:p>
          <a:p>
            <a:pPr marL="342900" indent="-342900">
              <a:buFont typeface="+mj-lt"/>
              <a:buAutoNum type="arabicPeriod"/>
            </a:pPr>
            <a:r>
              <a:rPr lang="en-US" i="1" dirty="0"/>
              <a:t>The voltage should not go below </a:t>
            </a:r>
            <a:r>
              <a:rPr lang="en-US" b="1" i="1" dirty="0"/>
              <a:t>0V</a:t>
            </a:r>
          </a:p>
        </p:txBody>
      </p:sp>
    </p:spTree>
    <p:extLst>
      <p:ext uri="{BB962C8B-B14F-4D97-AF65-F5344CB8AC3E}">
        <p14:creationId xmlns:p14="http://schemas.microsoft.com/office/powerpoint/2010/main" val="255492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ADEF596-C4B0-4D08-6ABC-B630869C27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200" y="1124265"/>
            <a:ext cx="7247249" cy="543543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B380B04-C7A8-7D3A-688D-3283A2728B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6653" y="698821"/>
            <a:ext cx="1225402" cy="178628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975810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CD733B28-C4EE-5310-9398-1A6557ECEA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4065" y="1467058"/>
            <a:ext cx="6315865" cy="320594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15315609-BE7E-C724-4C35-0B2BF82816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6284" y="4977008"/>
            <a:ext cx="4971429" cy="156190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20660F0-B0FD-E6A7-7E8B-32291813ED01}"/>
              </a:ext>
            </a:extLst>
          </p:cNvPr>
          <p:cNvSpPr/>
          <p:nvPr/>
        </p:nvSpPr>
        <p:spPr>
          <a:xfrm>
            <a:off x="2114550" y="6130977"/>
            <a:ext cx="778552" cy="3651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60C3831-137D-6264-703D-0EE5AB57E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The Value of Knowing How to Code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901C5CE-763D-9B2D-84E6-33666C8FD233}"/>
              </a:ext>
            </a:extLst>
          </p:cNvPr>
          <p:cNvGrpSpPr/>
          <p:nvPr/>
        </p:nvGrpSpPr>
        <p:grpSpPr>
          <a:xfrm>
            <a:off x="408657" y="4344694"/>
            <a:ext cx="1225402" cy="2155615"/>
            <a:chOff x="408657" y="4344694"/>
            <a:chExt cx="1225402" cy="215561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715FE20-819A-DDD2-DD39-44079D6DD36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8657" y="4344694"/>
              <a:ext cx="1225402" cy="1786283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F53E033-091D-F40C-1D16-081AE3CC54AF}"/>
                </a:ext>
              </a:extLst>
            </p:cNvPr>
            <p:cNvSpPr txBox="1"/>
            <p:nvPr/>
          </p:nvSpPr>
          <p:spPr>
            <a:xfrm>
              <a:off x="408657" y="6130977"/>
              <a:ext cx="12254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$4.25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83018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25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AC9EC5A-AA30-0150-2625-81420FE942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But what if we want to blink an LED?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D7B7B7-D6F9-7A61-6641-E30BF9549A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8198" y="1265843"/>
            <a:ext cx="6642633" cy="545563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332F1BB-CF24-79ED-83EF-54044477FC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41"/>
          <a:stretch/>
        </p:blipFill>
        <p:spPr>
          <a:xfrm>
            <a:off x="2316604" y="2364778"/>
            <a:ext cx="1978702" cy="232042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DDEF287-53F7-80D7-DEA1-DFE6C5172FAF}"/>
              </a:ext>
            </a:extLst>
          </p:cNvPr>
          <p:cNvSpPr txBox="1"/>
          <p:nvPr/>
        </p:nvSpPr>
        <p:spPr>
          <a:xfrm>
            <a:off x="4939825" y="2364778"/>
            <a:ext cx="1978702" cy="230832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A light emitting diode (LED) requires </a:t>
            </a:r>
            <a:r>
              <a:rPr lang="en-US" b="1" dirty="0">
                <a:solidFill>
                  <a:srgbClr val="FF0000"/>
                </a:solidFill>
              </a:rPr>
              <a:t>+2.0V</a:t>
            </a:r>
            <a:r>
              <a:rPr lang="en-US" dirty="0"/>
              <a:t> to shine visible light, so we must figure a way to </a:t>
            </a:r>
            <a:r>
              <a:rPr lang="en-US" b="1" dirty="0"/>
              <a:t>boost</a:t>
            </a:r>
            <a:r>
              <a:rPr lang="en-US" dirty="0"/>
              <a:t> the output </a:t>
            </a:r>
            <a:r>
              <a:rPr lang="en-US" u="sng" dirty="0"/>
              <a:t>voltage</a:t>
            </a:r>
            <a:r>
              <a:rPr lang="en-US" dirty="0"/>
              <a:t> of the AD9833 chip </a:t>
            </a:r>
          </a:p>
        </p:txBody>
      </p:sp>
    </p:spTree>
    <p:extLst>
      <p:ext uri="{BB962C8B-B14F-4D97-AF65-F5344CB8AC3E}">
        <p14:creationId xmlns:p14="http://schemas.microsoft.com/office/powerpoint/2010/main" val="3027274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55158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Operational Amplifiers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113CC83-5236-1A85-D7D4-BC5318EDFA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5825" y="1690689"/>
            <a:ext cx="4032350" cy="466566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B60C273-85DA-9D69-7D08-DEF42727F9CB}"/>
              </a:ext>
            </a:extLst>
          </p:cNvPr>
          <p:cNvSpPr txBox="1"/>
          <p:nvPr/>
        </p:nvSpPr>
        <p:spPr>
          <a:xfrm>
            <a:off x="6529435" y="3539918"/>
            <a:ext cx="230099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Here, we see a </a:t>
            </a:r>
            <a:r>
              <a:rPr lang="en-US" b="1" dirty="0">
                <a:solidFill>
                  <a:srgbClr val="7030A0"/>
                </a:solidFill>
              </a:rPr>
              <a:t>voltage divider</a:t>
            </a:r>
            <a:r>
              <a:rPr lang="en-US" dirty="0">
                <a:solidFill>
                  <a:srgbClr val="7030A0"/>
                </a:solidFill>
              </a:rPr>
              <a:t> placed on the Op-Amp </a:t>
            </a:r>
            <a:r>
              <a:rPr lang="en-US" i="1" dirty="0">
                <a:solidFill>
                  <a:srgbClr val="7030A0"/>
                </a:solidFill>
              </a:rPr>
              <a:t>output </a:t>
            </a:r>
            <a:r>
              <a:rPr lang="en-US" dirty="0">
                <a:solidFill>
                  <a:srgbClr val="7030A0"/>
                </a:solidFill>
              </a:rPr>
              <a:t>pin,  with the </a:t>
            </a:r>
            <a:r>
              <a:rPr lang="en-US" u="sng" dirty="0">
                <a:solidFill>
                  <a:srgbClr val="7030A0"/>
                </a:solidFill>
              </a:rPr>
              <a:t>middle tap</a:t>
            </a:r>
            <a:r>
              <a:rPr lang="en-US" dirty="0">
                <a:solidFill>
                  <a:srgbClr val="7030A0"/>
                </a:solidFill>
              </a:rPr>
              <a:t> routed back to the inverting </a:t>
            </a:r>
            <a:r>
              <a:rPr lang="en-US" i="1" dirty="0">
                <a:solidFill>
                  <a:srgbClr val="7030A0"/>
                </a:solidFill>
              </a:rPr>
              <a:t>input</a:t>
            </a:r>
            <a:r>
              <a:rPr lang="en-US" dirty="0">
                <a:solidFill>
                  <a:srgbClr val="7030A0"/>
                </a:solidFill>
              </a:rPr>
              <a:t> pin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A1332F2-398D-02D6-0C00-89CC4C705984}"/>
              </a:ext>
            </a:extLst>
          </p:cNvPr>
          <p:cNvCxnSpPr>
            <a:cxnSpLocks/>
          </p:cNvCxnSpPr>
          <p:nvPr/>
        </p:nvCxnSpPr>
        <p:spPr>
          <a:xfrm flipH="1">
            <a:off x="3453287" y="4309610"/>
            <a:ext cx="2444401" cy="755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E081929-9A70-7BD9-D558-ABFE37BC2189}"/>
              </a:ext>
            </a:extLst>
          </p:cNvPr>
          <p:cNvCxnSpPr>
            <a:cxnSpLocks/>
          </p:cNvCxnSpPr>
          <p:nvPr/>
        </p:nvCxnSpPr>
        <p:spPr>
          <a:xfrm flipV="1">
            <a:off x="3493295" y="3005537"/>
            <a:ext cx="0" cy="131162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F2A686E-64D6-01C7-F72A-96BA1A1D871C}"/>
              </a:ext>
            </a:extLst>
          </p:cNvPr>
          <p:cNvCxnSpPr>
            <a:cxnSpLocks/>
          </p:cNvCxnSpPr>
          <p:nvPr/>
        </p:nvCxnSpPr>
        <p:spPr>
          <a:xfrm>
            <a:off x="3493295" y="3036093"/>
            <a:ext cx="335755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5F57FADF-4921-EF29-B3C5-7C2A28204CC2}"/>
              </a:ext>
            </a:extLst>
          </p:cNvPr>
          <p:cNvSpPr txBox="1"/>
          <p:nvPr/>
        </p:nvSpPr>
        <p:spPr>
          <a:xfrm>
            <a:off x="540101" y="3358420"/>
            <a:ext cx="24129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An Op-Amp strives to keep a </a:t>
            </a:r>
            <a:r>
              <a:rPr lang="en-US" b="1" dirty="0">
                <a:solidFill>
                  <a:srgbClr val="7030A0"/>
                </a:solidFill>
              </a:rPr>
              <a:t>zero-voltage difference</a:t>
            </a:r>
            <a:r>
              <a:rPr lang="en-US" dirty="0">
                <a:solidFill>
                  <a:srgbClr val="7030A0"/>
                </a:solidFill>
              </a:rPr>
              <a:t> between the two </a:t>
            </a:r>
            <a:r>
              <a:rPr lang="en-US" i="1" dirty="0">
                <a:solidFill>
                  <a:srgbClr val="7030A0"/>
                </a:solidFill>
              </a:rPr>
              <a:t>input</a:t>
            </a:r>
            <a:r>
              <a:rPr lang="en-US" dirty="0">
                <a:solidFill>
                  <a:srgbClr val="7030A0"/>
                </a:solidFill>
              </a:rPr>
              <a:t> pins…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3FE2E5C-24BF-D041-509C-94B79C1259CC}"/>
              </a:ext>
            </a:extLst>
          </p:cNvPr>
          <p:cNvCxnSpPr>
            <a:cxnSpLocks/>
          </p:cNvCxnSpPr>
          <p:nvPr/>
        </p:nvCxnSpPr>
        <p:spPr>
          <a:xfrm>
            <a:off x="2929638" y="2383631"/>
            <a:ext cx="0" cy="671513"/>
          </a:xfrm>
          <a:prstGeom prst="straightConnector1">
            <a:avLst/>
          </a:prstGeom>
          <a:ln w="5715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0232F7C-A4EC-158B-B65E-0485C1F87344}"/>
                  </a:ext>
                </a:extLst>
              </p:cNvPr>
              <p:cNvSpPr txBox="1"/>
              <p:nvPr/>
            </p:nvSpPr>
            <p:spPr>
              <a:xfrm>
                <a:off x="2892165" y="2539955"/>
                <a:ext cx="805926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n>
                            <a:solidFill>
                              <a:srgbClr val="0070C0"/>
                            </a:solidFill>
                          </a:ln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=0 </m:t>
                      </m:r>
                      <m:r>
                        <a:rPr lang="en-US" b="0" i="1" smtClean="0">
                          <a:ln>
                            <a:solidFill>
                              <a:srgbClr val="0070C0"/>
                            </a:solidFill>
                          </a:ln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dirty="0">
                  <a:ln>
                    <a:solidFill>
                      <a:srgbClr val="0070C0"/>
                    </a:solidFill>
                  </a:ln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0232F7C-A4EC-158B-B65E-0485C1F873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2165" y="2539955"/>
                <a:ext cx="805926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326D25D3-7C32-D8E5-BBF1-0D5A51416A90}"/>
              </a:ext>
            </a:extLst>
          </p:cNvPr>
          <p:cNvSpPr/>
          <p:nvPr/>
        </p:nvSpPr>
        <p:spPr>
          <a:xfrm>
            <a:off x="5420471" y="3098380"/>
            <a:ext cx="946992" cy="2637402"/>
          </a:xfrm>
          <a:prstGeom prst="rect">
            <a:avLst/>
          </a:prstGeom>
          <a:noFill/>
          <a:ln w="28575">
            <a:solidFill>
              <a:srgbClr val="7030A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1863B9-2660-ED17-D08E-8690492D4C20}"/>
              </a:ext>
            </a:extLst>
          </p:cNvPr>
          <p:cNvSpPr txBox="1"/>
          <p:nvPr/>
        </p:nvSpPr>
        <p:spPr>
          <a:xfrm>
            <a:off x="5415754" y="2078936"/>
            <a:ext cx="9469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Output</a:t>
            </a:r>
          </a:p>
          <a:p>
            <a:pPr algn="ctr"/>
            <a:r>
              <a:rPr lang="en-US" b="1" dirty="0">
                <a:solidFill>
                  <a:srgbClr val="7030A0"/>
                </a:solidFill>
              </a:rPr>
              <a:t>Pin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AFCEFF-2EA1-8E85-4B22-0335017F6ACE}"/>
              </a:ext>
            </a:extLst>
          </p:cNvPr>
          <p:cNvSpPr txBox="1"/>
          <p:nvPr/>
        </p:nvSpPr>
        <p:spPr>
          <a:xfrm>
            <a:off x="1568096" y="2359206"/>
            <a:ext cx="9469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Input Pins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08337F-C840-0D4B-70B6-C9F35ECF412D}"/>
              </a:ext>
            </a:extLst>
          </p:cNvPr>
          <p:cNvSpPr txBox="1"/>
          <p:nvPr/>
        </p:nvSpPr>
        <p:spPr>
          <a:xfrm>
            <a:off x="3397283" y="4309610"/>
            <a:ext cx="13602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Negative Feedback Loop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9E2F0CF-BDB0-4C7B-82D1-44C812DCDA7F}"/>
              </a:ext>
            </a:extLst>
          </p:cNvPr>
          <p:cNvSpPr txBox="1"/>
          <p:nvPr/>
        </p:nvSpPr>
        <p:spPr>
          <a:xfrm>
            <a:off x="596104" y="4447314"/>
            <a:ext cx="23009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…when provided a </a:t>
            </a:r>
            <a:r>
              <a:rPr lang="en-US" u="sng" dirty="0">
                <a:solidFill>
                  <a:srgbClr val="7030A0"/>
                </a:solidFill>
              </a:rPr>
              <a:t>negative feedback</a:t>
            </a:r>
            <a:r>
              <a:rPr lang="en-US" dirty="0">
                <a:solidFill>
                  <a:srgbClr val="7030A0"/>
                </a:solidFill>
              </a:rPr>
              <a:t> loop from the </a:t>
            </a:r>
            <a:r>
              <a:rPr lang="en-US" b="1" dirty="0">
                <a:solidFill>
                  <a:srgbClr val="7030A0"/>
                </a:solidFill>
              </a:rPr>
              <a:t>output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1D8D427-6860-34A2-26DA-5CE50DE8D217}"/>
              </a:ext>
            </a:extLst>
          </p:cNvPr>
          <p:cNvSpPr/>
          <p:nvPr/>
        </p:nvSpPr>
        <p:spPr>
          <a:xfrm>
            <a:off x="3867111" y="2963762"/>
            <a:ext cx="278646" cy="14414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073DDE3-2A22-D27F-2CD4-0C14EF6E08B2}"/>
              </a:ext>
            </a:extLst>
          </p:cNvPr>
          <p:cNvSpPr txBox="1"/>
          <p:nvPr/>
        </p:nvSpPr>
        <p:spPr>
          <a:xfrm>
            <a:off x="6529435" y="3107904"/>
            <a:ext cx="23009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Rf</a:t>
            </a:r>
            <a:r>
              <a:rPr lang="en-US" sz="1600" dirty="0"/>
              <a:t> = “Feedback” Resistor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BDCC499-B25A-CFEB-5AEE-74CDB43ACC38}"/>
              </a:ext>
            </a:extLst>
          </p:cNvPr>
          <p:cNvSpPr txBox="1"/>
          <p:nvPr/>
        </p:nvSpPr>
        <p:spPr>
          <a:xfrm>
            <a:off x="3908192" y="2556919"/>
            <a:ext cx="9469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00B050"/>
                </a:solidFill>
              </a:rPr>
              <a:t>OP AMP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7C65842-A110-8719-8DA5-5B731E363769}"/>
              </a:ext>
            </a:extLst>
          </p:cNvPr>
          <p:cNvSpPr txBox="1"/>
          <p:nvPr/>
        </p:nvSpPr>
        <p:spPr>
          <a:xfrm>
            <a:off x="950440" y="5557863"/>
            <a:ext cx="37896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This Op Amp circuit is a </a:t>
            </a:r>
            <a:r>
              <a:rPr lang="en-US" b="1" dirty="0"/>
              <a:t>non-inverting</a:t>
            </a:r>
            <a:r>
              <a:rPr lang="en-US" dirty="0"/>
              <a:t> amplifier that </a:t>
            </a:r>
            <a:r>
              <a:rPr lang="en-US" i="1" dirty="0"/>
              <a:t>does not </a:t>
            </a:r>
            <a:r>
              <a:rPr lang="en-US" dirty="0"/>
              <a:t>affect the </a:t>
            </a:r>
            <a:r>
              <a:rPr lang="en-US" u="sng" dirty="0"/>
              <a:t>phase</a:t>
            </a:r>
            <a:r>
              <a:rPr lang="en-US" dirty="0"/>
              <a:t> of the input signal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7582D8E-74D5-E133-A045-0E978D93236E}"/>
              </a:ext>
            </a:extLst>
          </p:cNvPr>
          <p:cNvCxnSpPr>
            <a:cxnSpLocks/>
          </p:cNvCxnSpPr>
          <p:nvPr/>
        </p:nvCxnSpPr>
        <p:spPr>
          <a:xfrm flipV="1">
            <a:off x="5897688" y="2725267"/>
            <a:ext cx="0" cy="1591900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0781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500"/>
                            </p:stCondLst>
                            <p:childTnLst>
                              <p:par>
                                <p:cTn id="4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000"/>
                            </p:stCondLst>
                            <p:childTnLst>
                              <p:par>
                                <p:cTn id="5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500"/>
                            </p:stCondLst>
                            <p:childTnLst>
                              <p:par>
                                <p:cTn id="5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3000"/>
                            </p:stCondLst>
                            <p:childTnLst>
                              <p:par>
                                <p:cTn id="5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00"/>
                            </p:stCondLst>
                            <p:childTnLst>
                              <p:par>
                                <p:cTn id="79" presetID="16" presetClass="entr" presetSubtype="2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8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000"/>
                            </p:stCondLst>
                            <p:childTnLst>
                              <p:par>
                                <p:cTn id="8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1500"/>
                            </p:stCondLst>
                            <p:childTnLst>
                              <p:par>
                                <p:cTn id="8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8" grpId="0"/>
      <p:bldP spid="21" grpId="0"/>
      <p:bldP spid="3" grpId="0" animBg="1"/>
      <p:bldP spid="5" grpId="0"/>
      <p:bldP spid="6" grpId="0"/>
      <p:bldP spid="7" grpId="0"/>
      <p:bldP spid="16" grpId="0"/>
      <p:bldP spid="17" grpId="0" animBg="1"/>
      <p:bldP spid="17" grpId="1" animBg="1"/>
      <p:bldP spid="24" grpId="0"/>
      <p:bldP spid="2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7760D340-17F3-6DAB-2D66-51D6B74B8D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9471" y="1690689"/>
            <a:ext cx="4314286" cy="36761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>
                <a:latin typeface="+mn-lt"/>
              </a:rPr>
              <a:t>A Voltage </a:t>
            </a:r>
            <a:r>
              <a:rPr lang="en-US" sz="3200" dirty="0">
                <a:latin typeface="+mn-lt"/>
              </a:rPr>
              <a:t>Divider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27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9AD0BE2-1DA8-7CAE-755D-C259EA0F5BE0}"/>
                  </a:ext>
                </a:extLst>
              </p:cNvPr>
              <p:cNvSpPr txBox="1"/>
              <p:nvPr/>
            </p:nvSpPr>
            <p:spPr>
              <a:xfrm>
                <a:off x="1370322" y="3729421"/>
                <a:ext cx="16839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9AD0BE2-1DA8-7CAE-755D-C259EA0F5B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0322" y="3729421"/>
                <a:ext cx="1683923" cy="276999"/>
              </a:xfrm>
              <a:prstGeom prst="rect">
                <a:avLst/>
              </a:prstGeom>
              <a:blipFill>
                <a:blip r:embed="rId3"/>
                <a:stretch>
                  <a:fillRect l="-2899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54FDCF7-1304-62A7-10EB-81C3D2821CBD}"/>
                  </a:ext>
                </a:extLst>
              </p:cNvPr>
              <p:cNvSpPr txBox="1"/>
              <p:nvPr/>
            </p:nvSpPr>
            <p:spPr>
              <a:xfrm>
                <a:off x="1394560" y="4153867"/>
                <a:ext cx="786176" cy="5201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54FDCF7-1304-62A7-10EB-81C3D2821C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4560" y="4153867"/>
                <a:ext cx="786176" cy="52014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DF53782-411F-0469-173F-B69CEDD03932}"/>
                  </a:ext>
                </a:extLst>
              </p:cNvPr>
              <p:cNvSpPr txBox="1"/>
              <p:nvPr/>
            </p:nvSpPr>
            <p:spPr>
              <a:xfrm>
                <a:off x="1394560" y="4821456"/>
                <a:ext cx="1792157" cy="5201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DF53782-411F-0469-173F-B69CEDD039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4560" y="4821456"/>
                <a:ext cx="1792157" cy="52014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D99368A1-7A16-8B30-205C-D103A658BD9A}"/>
                  </a:ext>
                </a:extLst>
              </p:cNvPr>
              <p:cNvSpPr txBox="1"/>
              <p:nvPr/>
            </p:nvSpPr>
            <p:spPr>
              <a:xfrm>
                <a:off x="1408519" y="5489042"/>
                <a:ext cx="1771446" cy="5638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D99368A1-7A16-8B30-205C-D103A658BD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8519" y="5489042"/>
                <a:ext cx="1771446" cy="56387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4" name="Group 33">
            <a:extLst>
              <a:ext uri="{FF2B5EF4-FFF2-40B4-BE49-F238E27FC236}">
                <a16:creationId xmlns:a16="http://schemas.microsoft.com/office/drawing/2014/main" id="{3639B61C-F63F-3CA6-FD1C-C094DAE8997D}"/>
              </a:ext>
            </a:extLst>
          </p:cNvPr>
          <p:cNvGrpSpPr/>
          <p:nvPr/>
        </p:nvGrpSpPr>
        <p:grpSpPr>
          <a:xfrm>
            <a:off x="488243" y="1785417"/>
            <a:ext cx="2176152" cy="338554"/>
            <a:chOff x="315858" y="1785417"/>
            <a:chExt cx="2176152" cy="33855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0A8D2CA5-1A28-4749-AAEB-5EC9DB448187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222175" y="1816195"/>
                  <a:ext cx="126983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0A8D2CA5-1A28-4749-AAEB-5EC9DB44818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22175" y="1816195"/>
                  <a:ext cx="1269835" cy="276999"/>
                </a:xfrm>
                <a:prstGeom prst="rect">
                  <a:avLst/>
                </a:prstGeom>
                <a:blipFill>
                  <a:blip r:embed="rId7"/>
                  <a:stretch>
                    <a:fillRect l="-4327" r="-1442" b="-1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32AC806-3360-4E7A-1E19-D37333D7440C}"/>
                </a:ext>
              </a:extLst>
            </p:cNvPr>
            <p:cNvSpPr txBox="1"/>
            <p:nvPr/>
          </p:nvSpPr>
          <p:spPr>
            <a:xfrm>
              <a:off x="315858" y="1785417"/>
              <a:ext cx="68954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0070C0"/>
                  </a:solidFill>
                </a:rPr>
                <a:t>KVL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FAE86BE8-6BB7-1689-FC52-AFB102E43C58}"/>
              </a:ext>
            </a:extLst>
          </p:cNvPr>
          <p:cNvGrpSpPr/>
          <p:nvPr/>
        </p:nvGrpSpPr>
        <p:grpSpPr>
          <a:xfrm>
            <a:off x="488243" y="2271418"/>
            <a:ext cx="1874145" cy="338554"/>
            <a:chOff x="315858" y="2235738"/>
            <a:chExt cx="1874145" cy="33855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07EF2EB4-61D2-7DAB-45B9-47A8E582F79D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197937" y="2271418"/>
                  <a:ext cx="99206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07EF2EB4-61D2-7DAB-45B9-47A8E582F79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97937" y="2271418"/>
                  <a:ext cx="992066" cy="276999"/>
                </a:xfrm>
                <a:prstGeom prst="rect">
                  <a:avLst/>
                </a:prstGeom>
                <a:blipFill>
                  <a:blip r:embed="rId8"/>
                  <a:stretch>
                    <a:fillRect l="-3681" r="-1840"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0E45E36-7E59-00F1-F4B5-597740B7BB9E}"/>
                </a:ext>
              </a:extLst>
            </p:cNvPr>
            <p:cNvSpPr txBox="1"/>
            <p:nvPr/>
          </p:nvSpPr>
          <p:spPr>
            <a:xfrm>
              <a:off x="315858" y="2235738"/>
              <a:ext cx="68954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00B050"/>
                  </a:solidFill>
                </a:rPr>
                <a:t>Ohms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F3C841AF-067A-DCBD-74D7-84B884FF2C65}"/>
              </a:ext>
            </a:extLst>
          </p:cNvPr>
          <p:cNvGrpSpPr/>
          <p:nvPr/>
        </p:nvGrpSpPr>
        <p:grpSpPr>
          <a:xfrm>
            <a:off x="488243" y="2757419"/>
            <a:ext cx="1908992" cy="338554"/>
            <a:chOff x="315858" y="2695863"/>
            <a:chExt cx="1908992" cy="33855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4FD7BACE-EEAD-65B2-6C6C-30C7CA16F5C0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208546" y="2726641"/>
                  <a:ext cx="101630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4FD7BACE-EEAD-65B2-6C6C-30C7CA16F5C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08546" y="2726641"/>
                  <a:ext cx="1016304" cy="276999"/>
                </a:xfrm>
                <a:prstGeom prst="rect">
                  <a:avLst/>
                </a:prstGeom>
                <a:blipFill>
                  <a:blip r:embed="rId9"/>
                  <a:stretch>
                    <a:fillRect l="-3012" r="-1807"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375DE68-FF9F-9506-E4E9-10EF8556D032}"/>
                </a:ext>
              </a:extLst>
            </p:cNvPr>
            <p:cNvSpPr txBox="1"/>
            <p:nvPr/>
          </p:nvSpPr>
          <p:spPr>
            <a:xfrm>
              <a:off x="315858" y="2695863"/>
              <a:ext cx="68954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00B050"/>
                  </a:solidFill>
                </a:rPr>
                <a:t>Ohms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E3D9BA6C-E3A7-A660-0635-B4353B7B377C}"/>
              </a:ext>
            </a:extLst>
          </p:cNvPr>
          <p:cNvGrpSpPr/>
          <p:nvPr/>
        </p:nvGrpSpPr>
        <p:grpSpPr>
          <a:xfrm>
            <a:off x="488243" y="3243420"/>
            <a:ext cx="1631368" cy="338554"/>
            <a:chOff x="315858" y="3151086"/>
            <a:chExt cx="1631368" cy="33855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4FD0AA2A-95C9-A076-E36D-EA726B11EF30}"/>
                    </a:ext>
                  </a:extLst>
                </p:cNvPr>
                <p:cNvSpPr txBox="1"/>
                <p:nvPr/>
              </p:nvSpPr>
              <p:spPr>
                <a:xfrm>
                  <a:off x="1236134" y="3181864"/>
                  <a:ext cx="71109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4FD0AA2A-95C9-A076-E36D-EA726B11EF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6134" y="3181864"/>
                  <a:ext cx="711092" cy="276999"/>
                </a:xfrm>
                <a:prstGeom prst="rect">
                  <a:avLst/>
                </a:prstGeom>
                <a:blipFill>
                  <a:blip r:embed="rId10"/>
                  <a:stretch>
                    <a:fillRect l="-7692" r="-2564"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0D4BE1C-568C-B414-D982-F8A79596D676}"/>
                </a:ext>
              </a:extLst>
            </p:cNvPr>
            <p:cNvSpPr txBox="1"/>
            <p:nvPr/>
          </p:nvSpPr>
          <p:spPr>
            <a:xfrm>
              <a:off x="315858" y="3151086"/>
              <a:ext cx="68954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FF0000"/>
                  </a:solidFill>
                </a:rPr>
                <a:t>KCL</a:t>
              </a: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BBB9D44D-969A-A9D9-C6EF-56D109BD4ED1}"/>
              </a:ext>
            </a:extLst>
          </p:cNvPr>
          <p:cNvSpPr txBox="1"/>
          <p:nvPr/>
        </p:nvSpPr>
        <p:spPr>
          <a:xfrm>
            <a:off x="2831112" y="2557364"/>
            <a:ext cx="957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+3.3V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6898FA1-D680-3ED4-60D2-36487D6B4095}"/>
              </a:ext>
            </a:extLst>
          </p:cNvPr>
          <p:cNvSpPr txBox="1"/>
          <p:nvPr/>
        </p:nvSpPr>
        <p:spPr>
          <a:xfrm>
            <a:off x="5986866" y="2418865"/>
            <a:ext cx="957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330Ω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68F6647-DB96-568C-F650-B419E1F9C9AD}"/>
              </a:ext>
            </a:extLst>
          </p:cNvPr>
          <p:cNvSpPr txBox="1"/>
          <p:nvPr/>
        </p:nvSpPr>
        <p:spPr>
          <a:xfrm>
            <a:off x="6036603" y="4153867"/>
            <a:ext cx="957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2KΩ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D25B042-DEB7-0B04-FEE3-2D5C40575BBF}"/>
              </a:ext>
            </a:extLst>
          </p:cNvPr>
          <p:cNvSpPr txBox="1"/>
          <p:nvPr/>
        </p:nvSpPr>
        <p:spPr>
          <a:xfrm>
            <a:off x="6835098" y="3243420"/>
            <a:ext cx="957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+ 2.83V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5993FC0-1DFD-6304-4B24-F0278DD0C6AB}"/>
                  </a:ext>
                </a:extLst>
              </p:cNvPr>
              <p:cNvSpPr txBox="1"/>
              <p:nvPr/>
            </p:nvSpPr>
            <p:spPr>
              <a:xfrm>
                <a:off x="4422647" y="5489042"/>
                <a:ext cx="3369769" cy="5596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3.3</m:t>
                          </m:r>
                        </m:e>
                      </m:d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000</m:t>
                          </m:r>
                        </m:num>
                        <m:den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330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2000</m:t>
                              </m:r>
                            </m:e>
                          </m: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=2.83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5993FC0-1DFD-6304-4B24-F0278DD0C6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2647" y="5489042"/>
                <a:ext cx="3369769" cy="55964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Rectangle 40">
            <a:extLst>
              <a:ext uri="{FF2B5EF4-FFF2-40B4-BE49-F238E27FC236}">
                <a16:creationId xmlns:a16="http://schemas.microsoft.com/office/drawing/2014/main" id="{550BF564-C8C7-8FF1-2667-9682A0A4A758}"/>
              </a:ext>
            </a:extLst>
          </p:cNvPr>
          <p:cNvSpPr/>
          <p:nvPr/>
        </p:nvSpPr>
        <p:spPr>
          <a:xfrm>
            <a:off x="7103312" y="5621311"/>
            <a:ext cx="634615" cy="3222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4C6EA8DD-7B9C-C03D-8508-85E957D53C65}"/>
              </a:ext>
            </a:extLst>
          </p:cNvPr>
          <p:cNvSpPr/>
          <p:nvPr/>
        </p:nvSpPr>
        <p:spPr>
          <a:xfrm>
            <a:off x="7103312" y="3292961"/>
            <a:ext cx="634615" cy="3222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E1E6BC4B-1388-E7E3-1146-FF2855F547C5}"/>
              </a:ext>
            </a:extLst>
          </p:cNvPr>
          <p:cNvCxnSpPr>
            <a:cxnSpLocks/>
            <a:stCxn id="41" idx="0"/>
            <a:endCxn id="42" idx="2"/>
          </p:cNvCxnSpPr>
          <p:nvPr/>
        </p:nvCxnSpPr>
        <p:spPr>
          <a:xfrm flipV="1">
            <a:off x="7420620" y="3615250"/>
            <a:ext cx="0" cy="2006061"/>
          </a:xfrm>
          <a:prstGeom prst="straightConnector1">
            <a:avLst/>
          </a:prstGeom>
          <a:ln w="28575">
            <a:solidFill>
              <a:srgbClr val="00B05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AD1F6DE4-0294-404C-00E3-D9A95BB36D24}"/>
              </a:ext>
            </a:extLst>
          </p:cNvPr>
          <p:cNvCxnSpPr/>
          <p:nvPr/>
        </p:nvCxnSpPr>
        <p:spPr>
          <a:xfrm>
            <a:off x="5778706" y="2123971"/>
            <a:ext cx="0" cy="1053944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C5D98933-E344-4BFF-865B-D10D233F0ED4}"/>
              </a:ext>
            </a:extLst>
          </p:cNvPr>
          <p:cNvCxnSpPr/>
          <p:nvPr/>
        </p:nvCxnSpPr>
        <p:spPr>
          <a:xfrm>
            <a:off x="5778706" y="3867920"/>
            <a:ext cx="0" cy="1053944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B6AB8CEC-EAF8-F084-EF7A-E7E604391B9D}"/>
              </a:ext>
            </a:extLst>
          </p:cNvPr>
          <p:cNvCxnSpPr>
            <a:cxnSpLocks/>
          </p:cNvCxnSpPr>
          <p:nvPr/>
        </p:nvCxnSpPr>
        <p:spPr>
          <a:xfrm>
            <a:off x="5778706" y="3022600"/>
            <a:ext cx="0" cy="39009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FCDE8B5C-C860-9BED-1B97-77C5445B8F59}"/>
              </a:ext>
            </a:extLst>
          </p:cNvPr>
          <p:cNvCxnSpPr>
            <a:cxnSpLocks/>
          </p:cNvCxnSpPr>
          <p:nvPr/>
        </p:nvCxnSpPr>
        <p:spPr>
          <a:xfrm>
            <a:off x="5778706" y="3477823"/>
            <a:ext cx="0" cy="56077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9824808E-2CA9-D175-3107-42D61DE6B527}"/>
              </a:ext>
            </a:extLst>
          </p:cNvPr>
          <p:cNvSpPr txBox="1"/>
          <p:nvPr/>
        </p:nvSpPr>
        <p:spPr>
          <a:xfrm>
            <a:off x="6007422" y="3043365"/>
            <a:ext cx="957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+ ?? V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34144ECD-55F5-B8E9-17EB-03BEE96013BD}"/>
              </a:ext>
            </a:extLst>
          </p:cNvPr>
          <p:cNvCxnSpPr/>
          <p:nvPr/>
        </p:nvCxnSpPr>
        <p:spPr>
          <a:xfrm>
            <a:off x="3877454" y="2043950"/>
            <a:ext cx="0" cy="1053944"/>
          </a:xfrm>
          <a:prstGeom prst="straightConnector1">
            <a:avLst/>
          </a:prstGeom>
          <a:ln w="38100">
            <a:solidFill>
              <a:srgbClr val="0070C0"/>
            </a:solidFill>
            <a:headEnd type="triangle" w="med" len="med"/>
            <a:tailEnd type="none" w="med" len="med"/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329B5C8-6C28-9F03-EEB2-EEA023D83B3C}"/>
                  </a:ext>
                </a:extLst>
              </p:cNvPr>
              <p:cNvSpPr txBox="1"/>
              <p:nvPr/>
            </p:nvSpPr>
            <p:spPr>
              <a:xfrm>
                <a:off x="5234015" y="2993249"/>
                <a:ext cx="49670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329B5C8-6C28-9F03-EEB2-EEA023D83B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4015" y="2993249"/>
                <a:ext cx="496701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579AA0C-EDFF-8EF7-B421-0254E8AB976C}"/>
                  </a:ext>
                </a:extLst>
              </p:cNvPr>
              <p:cNvSpPr txBox="1"/>
              <p:nvPr/>
            </p:nvSpPr>
            <p:spPr>
              <a:xfrm>
                <a:off x="5237475" y="3454105"/>
                <a:ext cx="49670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579AA0C-EDFF-8EF7-B421-0254E8AB97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7475" y="3454105"/>
                <a:ext cx="496701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350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500"/>
                            </p:stCondLst>
                            <p:childTnLst>
                              <p:par>
                                <p:cTn id="113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500"/>
                            </p:stCondLst>
                            <p:childTnLst>
                              <p:par>
                                <p:cTn id="11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1000"/>
                            </p:stCondLst>
                            <p:childTnLst>
                              <p:par>
                                <p:cTn id="1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6" grpId="0"/>
      <p:bldP spid="27" grpId="0"/>
      <p:bldP spid="36" grpId="0"/>
      <p:bldP spid="37" grpId="0"/>
      <p:bldP spid="38" grpId="0"/>
      <p:bldP spid="39" grpId="0"/>
      <p:bldP spid="40" grpId="0"/>
      <p:bldP spid="54" grpId="0"/>
      <p:bldP spid="54" grpId="1"/>
      <p:bldP spid="6" grpId="0"/>
      <p:bldP spid="6" grpId="1"/>
      <p:bldP spid="7" grpId="0"/>
      <p:bldP spid="7" grpId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Operational Amplifiers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28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45A12AF-BA9B-77D8-6AD3-5880696355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9460" y="1739092"/>
            <a:ext cx="4578609" cy="289802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8343A0B-2894-8EB8-8689-FD6C9E247E10}"/>
                  </a:ext>
                </a:extLst>
              </p:cNvPr>
              <p:cNvSpPr txBox="1"/>
              <p:nvPr/>
            </p:nvSpPr>
            <p:spPr>
              <a:xfrm>
                <a:off x="1075465" y="3202688"/>
                <a:ext cx="2000932" cy="5638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n>
                                    <a:solidFill>
                                      <a:srgbClr val="7030A0"/>
                                    </a:solidFill>
                                  </a:ln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n>
                                    <a:solidFill>
                                      <a:srgbClr val="7030A0"/>
                                    </a:solidFill>
                                  </a:ln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b="0" i="1" smtClean="0">
                                  <a:ln>
                                    <a:solidFill>
                                      <a:srgbClr val="7030A0"/>
                                    </a:solidFill>
                                  </a:ln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𝑜𝑢𝑡</m:t>
                              </m:r>
                            </m:sub>
                          </m:sSub>
                        </m:e>
                      </m:d>
                      <m:f>
                        <m:fPr>
                          <m:ctrlPr>
                            <a:rPr lang="en-US" b="0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n>
                                    <a:solidFill>
                                      <a:srgbClr val="7030A0"/>
                                    </a:solidFill>
                                  </a:ln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n>
                                    <a:solidFill>
                                      <a:srgbClr val="7030A0"/>
                                    </a:solidFill>
                                  </a:ln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n>
                                    <a:solidFill>
                                      <a:srgbClr val="7030A0"/>
                                    </a:solidFill>
                                  </a:ln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n>
                                    <a:solidFill>
                                      <a:srgbClr val="7030A0"/>
                                    </a:solidFill>
                                  </a:ln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n>
                                    <a:solidFill>
                                      <a:srgbClr val="7030A0"/>
                                    </a:solidFill>
                                  </a:ln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n>
                                    <a:solidFill>
                                      <a:srgbClr val="7030A0"/>
                                    </a:solidFill>
                                  </a:ln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sub>
                          </m:sSub>
                          <m:r>
                            <a:rPr lang="en-US" b="0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ln>
                                    <a:solidFill>
                                      <a:srgbClr val="7030A0"/>
                                    </a:solidFill>
                                  </a:ln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n>
                                    <a:solidFill>
                                      <a:srgbClr val="7030A0"/>
                                    </a:solidFill>
                                  </a:ln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n>
                                    <a:solidFill>
                                      <a:srgbClr val="7030A0"/>
                                    </a:solidFill>
                                  </a:ln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>
                  <a:ln>
                    <a:solidFill>
                      <a:srgbClr val="7030A0"/>
                    </a:solidFill>
                  </a:ln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8343A0B-2894-8EB8-8689-FD6C9E247E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5465" y="3202688"/>
                <a:ext cx="2000932" cy="563872"/>
              </a:xfrm>
              <a:prstGeom prst="rect">
                <a:avLst/>
              </a:prstGeom>
              <a:blipFill>
                <a:blip r:embed="rId3"/>
                <a:stretch>
                  <a:fillRect b="-10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3BA0F11-78DB-BA8A-96AC-9C6372D5DAF2}"/>
                  </a:ext>
                </a:extLst>
              </p:cNvPr>
              <p:cNvSpPr txBox="1"/>
              <p:nvPr/>
            </p:nvSpPr>
            <p:spPr>
              <a:xfrm>
                <a:off x="2320228" y="2362472"/>
                <a:ext cx="86427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</m:oMath>
                  </m:oMathPara>
                </a14:m>
                <a:endParaRPr lang="en-US" dirty="0">
                  <a:ln>
                    <a:solidFill>
                      <a:srgbClr val="7030A0"/>
                    </a:solidFill>
                  </a:ln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3BA0F11-78DB-BA8A-96AC-9C6372D5DA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0228" y="2362472"/>
                <a:ext cx="864276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3B858AC-E556-61A0-627C-D79A5BC6ABD5}"/>
                  </a:ext>
                </a:extLst>
              </p:cNvPr>
              <p:cNvSpPr txBox="1"/>
              <p:nvPr/>
            </p:nvSpPr>
            <p:spPr>
              <a:xfrm>
                <a:off x="925616" y="4790453"/>
                <a:ext cx="2079672" cy="5638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𝑜𝑢𝑡</m:t>
                              </m:r>
                            </m:sub>
                          </m:sSub>
                        </m:e>
                      </m:d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3B858AC-E556-61A0-627C-D79A5BC6AB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616" y="4790453"/>
                <a:ext cx="2079672" cy="56387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708DA65-9F81-3C1A-4EA1-A27E24FB8AAF}"/>
                  </a:ext>
                </a:extLst>
              </p:cNvPr>
              <p:cNvSpPr txBox="1"/>
              <p:nvPr/>
            </p:nvSpPr>
            <p:spPr>
              <a:xfrm>
                <a:off x="3482141" y="5349707"/>
                <a:ext cx="2079672" cy="5638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</m:sub>
                          </m:sSub>
                        </m:e>
                      </m:d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708DA65-9F81-3C1A-4EA1-A27E24FB8A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2141" y="5349707"/>
                <a:ext cx="2079672" cy="56387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CD6F066-1362-45D9-BF69-81697C13FCC4}"/>
                  </a:ext>
                </a:extLst>
              </p:cNvPr>
              <p:cNvSpPr txBox="1"/>
              <p:nvPr/>
            </p:nvSpPr>
            <p:spPr>
              <a:xfrm>
                <a:off x="5996494" y="5621795"/>
                <a:ext cx="2221890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</m:sub>
                          </m:sSub>
                        </m:e>
                      </m:d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CD6F066-1362-45D9-BF69-81697C13FC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6494" y="5621795"/>
                <a:ext cx="2221890" cy="62235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6004164-1424-EAB7-A74B-22710E7FDE2E}"/>
              </a:ext>
            </a:extLst>
          </p:cNvPr>
          <p:cNvCxnSpPr/>
          <p:nvPr/>
        </p:nvCxnSpPr>
        <p:spPr>
          <a:xfrm>
            <a:off x="6096235" y="2495862"/>
            <a:ext cx="0" cy="99684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1764771-7F7C-9EA1-CDF9-DEED5FBB4F13}"/>
              </a:ext>
            </a:extLst>
          </p:cNvPr>
          <p:cNvCxnSpPr>
            <a:cxnSpLocks/>
          </p:cNvCxnSpPr>
          <p:nvPr/>
        </p:nvCxnSpPr>
        <p:spPr>
          <a:xfrm flipH="1">
            <a:off x="3480893" y="3486358"/>
            <a:ext cx="2618517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E118839-1926-F171-3878-1D864069E68C}"/>
              </a:ext>
            </a:extLst>
          </p:cNvPr>
          <p:cNvCxnSpPr>
            <a:cxnSpLocks/>
          </p:cNvCxnSpPr>
          <p:nvPr/>
        </p:nvCxnSpPr>
        <p:spPr>
          <a:xfrm>
            <a:off x="3493828" y="3467412"/>
            <a:ext cx="0" cy="117605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9B98308-E521-9231-D9AE-49AA19201709}"/>
              </a:ext>
            </a:extLst>
          </p:cNvPr>
          <p:cNvCxnSpPr>
            <a:cxnSpLocks/>
          </p:cNvCxnSpPr>
          <p:nvPr/>
        </p:nvCxnSpPr>
        <p:spPr>
          <a:xfrm flipV="1">
            <a:off x="3493828" y="2803161"/>
            <a:ext cx="0" cy="689547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B70ABF02-E8A8-226C-BE2A-3EA414B7671B}"/>
              </a:ext>
            </a:extLst>
          </p:cNvPr>
          <p:cNvSpPr/>
          <p:nvPr/>
        </p:nvSpPr>
        <p:spPr>
          <a:xfrm>
            <a:off x="5956300" y="5557135"/>
            <a:ext cx="2314575" cy="762000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9629F8-10D7-6955-94AD-3C1C22A06C40}"/>
              </a:ext>
            </a:extLst>
          </p:cNvPr>
          <p:cNvSpPr txBox="1"/>
          <p:nvPr/>
        </p:nvSpPr>
        <p:spPr>
          <a:xfrm>
            <a:off x="4112776" y="3851882"/>
            <a:ext cx="15900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00B050"/>
                </a:solidFill>
              </a:rPr>
              <a:t>R</a:t>
            </a:r>
            <a:r>
              <a:rPr lang="en-US" sz="1400" b="1" baseline="-25000" dirty="0">
                <a:solidFill>
                  <a:srgbClr val="00B050"/>
                </a:solidFill>
              </a:rPr>
              <a:t>F</a:t>
            </a:r>
            <a:r>
              <a:rPr lang="en-US" sz="1400" dirty="0">
                <a:solidFill>
                  <a:srgbClr val="00B050"/>
                </a:solidFill>
              </a:rPr>
              <a:t> is the "feedback" resistor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DE51E1-C808-FDBA-E2FC-A60D6F3ABDEF}"/>
              </a:ext>
            </a:extLst>
          </p:cNvPr>
          <p:cNvSpPr txBox="1"/>
          <p:nvPr/>
        </p:nvSpPr>
        <p:spPr>
          <a:xfrm>
            <a:off x="745829" y="3860796"/>
            <a:ext cx="26599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R</a:t>
            </a:r>
            <a:r>
              <a:rPr lang="en-US" sz="1400" baseline="-25000" dirty="0">
                <a:solidFill>
                  <a:srgbClr val="00B050"/>
                </a:solidFill>
              </a:rPr>
              <a:t>F</a:t>
            </a:r>
            <a:r>
              <a:rPr lang="en-US" sz="1400" dirty="0">
                <a:solidFill>
                  <a:srgbClr val="00B050"/>
                </a:solidFill>
              </a:rPr>
              <a:t> and R</a:t>
            </a:r>
            <a:r>
              <a:rPr lang="en-US" sz="1400" baseline="-25000" dirty="0">
                <a:solidFill>
                  <a:srgbClr val="00B050"/>
                </a:solidFill>
              </a:rPr>
              <a:t>2 </a:t>
            </a:r>
            <a:r>
              <a:rPr lang="en-US" sz="1400" dirty="0">
                <a:solidFill>
                  <a:srgbClr val="00B050"/>
                </a:solidFill>
              </a:rPr>
              <a:t>form a voltage divider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105F4F5-3E34-BA8F-2A4B-951A1918E4A5}"/>
              </a:ext>
            </a:extLst>
          </p:cNvPr>
          <p:cNvSpPr/>
          <p:nvPr/>
        </p:nvSpPr>
        <p:spPr>
          <a:xfrm>
            <a:off x="1072291" y="3357565"/>
            <a:ext cx="285022" cy="3077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68A85B3-C939-EFCC-A1AE-133A741E0FD6}"/>
              </a:ext>
            </a:extLst>
          </p:cNvPr>
          <p:cNvSpPr/>
          <p:nvPr/>
        </p:nvSpPr>
        <p:spPr>
          <a:xfrm>
            <a:off x="2317054" y="2362472"/>
            <a:ext cx="285022" cy="3077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C384463-FAC7-FC9D-CA2F-22743E16FCAA}"/>
              </a:ext>
            </a:extLst>
          </p:cNvPr>
          <p:cNvSpPr/>
          <p:nvPr/>
        </p:nvSpPr>
        <p:spPr>
          <a:xfrm>
            <a:off x="2862777" y="2362472"/>
            <a:ext cx="285022" cy="3077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950955D-0EA1-E635-343C-5ED70116C034}"/>
              </a:ext>
            </a:extLst>
          </p:cNvPr>
          <p:cNvSpPr/>
          <p:nvPr/>
        </p:nvSpPr>
        <p:spPr>
          <a:xfrm>
            <a:off x="951042" y="4957107"/>
            <a:ext cx="285022" cy="2784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E812880-16B9-27E5-D910-8BA43BC2C59E}"/>
              </a:ext>
            </a:extLst>
          </p:cNvPr>
          <p:cNvSpPr/>
          <p:nvPr/>
        </p:nvSpPr>
        <p:spPr>
          <a:xfrm>
            <a:off x="1568195" y="4957107"/>
            <a:ext cx="570168" cy="2784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6755535E-5279-33B6-27BC-C243A3D8AACC}"/>
              </a:ext>
            </a:extLst>
          </p:cNvPr>
          <p:cNvCxnSpPr>
            <a:stCxn id="7" idx="0"/>
            <a:endCxn id="8" idx="2"/>
          </p:cNvCxnSpPr>
          <p:nvPr/>
        </p:nvCxnSpPr>
        <p:spPr>
          <a:xfrm rot="5400000" flipH="1" flipV="1">
            <a:off x="1493525" y="2391526"/>
            <a:ext cx="687316" cy="1244763"/>
          </a:xfrm>
          <a:prstGeom prst="bentConnector3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C89CC95C-FECB-A586-5B02-D1C94F31BBF0}"/>
              </a:ext>
            </a:extLst>
          </p:cNvPr>
          <p:cNvCxnSpPr>
            <a:cxnSpLocks/>
            <a:stCxn id="11" idx="0"/>
            <a:endCxn id="13" idx="1"/>
          </p:cNvCxnSpPr>
          <p:nvPr/>
        </p:nvCxnSpPr>
        <p:spPr>
          <a:xfrm rot="16200000" flipH="1" flipV="1">
            <a:off x="611237" y="2702276"/>
            <a:ext cx="2733855" cy="2054246"/>
          </a:xfrm>
          <a:prstGeom prst="bentConnector4">
            <a:avLst>
              <a:gd name="adj1" fmla="val -4355"/>
              <a:gd name="adj2" fmla="val 111128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1CF96D8D-A323-1C12-D891-1F0045CFC06D}"/>
              </a:ext>
            </a:extLst>
          </p:cNvPr>
          <p:cNvCxnSpPr>
            <a:stCxn id="13" idx="2"/>
            <a:endCxn id="14" idx="2"/>
          </p:cNvCxnSpPr>
          <p:nvPr/>
        </p:nvCxnSpPr>
        <p:spPr>
          <a:xfrm rot="16200000" flipH="1">
            <a:off x="1473416" y="4855683"/>
            <a:ext cx="12700" cy="759726"/>
          </a:xfrm>
          <a:prstGeom prst="bentConnector3">
            <a:avLst>
              <a:gd name="adj1" fmla="val 1800000"/>
            </a:avLst>
          </a:prstGeom>
          <a:ln w="190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C2C0E3A6-7A14-C4F6-3B76-142905498E87}"/>
              </a:ext>
            </a:extLst>
          </p:cNvPr>
          <p:cNvSpPr/>
          <p:nvPr/>
        </p:nvSpPr>
        <p:spPr>
          <a:xfrm>
            <a:off x="2191760" y="4794472"/>
            <a:ext cx="813528" cy="2784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0FD57C9-4EC9-A4DC-683B-4CCA2D081692}"/>
              </a:ext>
            </a:extLst>
          </p:cNvPr>
          <p:cNvSpPr/>
          <p:nvPr/>
        </p:nvSpPr>
        <p:spPr>
          <a:xfrm>
            <a:off x="2191760" y="5096326"/>
            <a:ext cx="813528" cy="2784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E73A6949-EBF0-984E-FAC4-ECCAC01AAD78}"/>
              </a:ext>
            </a:extLst>
          </p:cNvPr>
          <p:cNvCxnSpPr>
            <a:cxnSpLocks/>
            <a:stCxn id="35" idx="3"/>
            <a:endCxn id="34" idx="3"/>
          </p:cNvCxnSpPr>
          <p:nvPr/>
        </p:nvCxnSpPr>
        <p:spPr>
          <a:xfrm flipV="1">
            <a:off x="3005288" y="4933692"/>
            <a:ext cx="12700" cy="301854"/>
          </a:xfrm>
          <a:prstGeom prst="bentConnector3">
            <a:avLst>
              <a:gd name="adj1" fmla="val 1800000"/>
            </a:avLst>
          </a:prstGeom>
          <a:ln w="190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5BC3B3AF-E881-89C7-997D-070D35C9ABFD}"/>
              </a:ext>
            </a:extLst>
          </p:cNvPr>
          <p:cNvSpPr/>
          <p:nvPr/>
        </p:nvSpPr>
        <p:spPr>
          <a:xfrm>
            <a:off x="3672714" y="2095502"/>
            <a:ext cx="285021" cy="745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CD522B59-31DE-5D44-1A9B-FB4512C0F6D2}"/>
              </a:ext>
            </a:extLst>
          </p:cNvPr>
          <p:cNvCxnSpPr>
            <a:cxnSpLocks/>
            <a:stCxn id="43" idx="2"/>
            <a:endCxn id="43" idx="0"/>
          </p:cNvCxnSpPr>
          <p:nvPr/>
        </p:nvCxnSpPr>
        <p:spPr>
          <a:xfrm flipV="1">
            <a:off x="3815225" y="2095502"/>
            <a:ext cx="0" cy="745330"/>
          </a:xfrm>
          <a:prstGeom prst="straightConnector1">
            <a:avLst/>
          </a:prstGeom>
          <a:ln w="38100">
            <a:solidFill>
              <a:srgbClr val="7030A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B37FC8D-760E-E51A-8F02-BF73596A43D4}"/>
              </a:ext>
            </a:extLst>
          </p:cNvPr>
          <p:cNvSpPr txBox="1"/>
          <p:nvPr/>
        </p:nvSpPr>
        <p:spPr>
          <a:xfrm>
            <a:off x="5751998" y="5096326"/>
            <a:ext cx="2710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Gain</a:t>
            </a:r>
            <a:r>
              <a:rPr lang="en-US" dirty="0">
                <a:solidFill>
                  <a:srgbClr val="7030A0"/>
                </a:solidFill>
              </a:rPr>
              <a:t> Formula for Op-Amp</a:t>
            </a:r>
          </a:p>
        </p:txBody>
      </p:sp>
    </p:spTree>
    <p:extLst>
      <p:ext uri="{BB962C8B-B14F-4D97-AF65-F5344CB8AC3E}">
        <p14:creationId xmlns:p14="http://schemas.microsoft.com/office/powerpoint/2010/main" val="449608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6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000"/>
                            </p:stCondLst>
                            <p:childTnLst>
                              <p:par>
                                <p:cTn id="6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000"/>
                            </p:stCondLst>
                            <p:childTnLst>
                              <p:par>
                                <p:cTn id="8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  <p:bldP spid="15" grpId="0"/>
      <p:bldP spid="16" grpId="0"/>
      <p:bldP spid="17" grpId="0"/>
      <p:bldP spid="29" grpId="0" animBg="1"/>
      <p:bldP spid="5" grpId="0"/>
      <p:bldP spid="6" grpId="0"/>
      <p:bldP spid="10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55158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Operational Amplifiers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29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113CC83-5236-1A85-D7D4-BC5318EDFA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5825" y="1690689"/>
            <a:ext cx="4032350" cy="466566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47CB426-1D51-0002-BDF4-881E41BD85FB}"/>
                  </a:ext>
                </a:extLst>
              </p:cNvPr>
              <p:cNvSpPr txBox="1"/>
              <p:nvPr/>
            </p:nvSpPr>
            <p:spPr>
              <a:xfrm>
                <a:off x="2208550" y="2222292"/>
                <a:ext cx="34727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47CB426-1D51-0002-BDF4-881E41BD85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8550" y="2222292"/>
                <a:ext cx="347275" cy="276999"/>
              </a:xfrm>
              <a:prstGeom prst="rect">
                <a:avLst/>
              </a:prstGeom>
              <a:blipFill>
                <a:blip r:embed="rId3"/>
                <a:stretch>
                  <a:fillRect l="-15789" r="-8772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582D5E61-2A81-AB95-82C8-E418523F1A97}"/>
              </a:ext>
            </a:extLst>
          </p:cNvPr>
          <p:cNvSpPr txBox="1"/>
          <p:nvPr/>
        </p:nvSpPr>
        <p:spPr>
          <a:xfrm>
            <a:off x="4212235" y="1542221"/>
            <a:ext cx="54662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dirty="0"/>
              <a:t>+3.3V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EBD6DF-E059-DC79-42A9-BB54516541ED}"/>
              </a:ext>
            </a:extLst>
          </p:cNvPr>
          <p:cNvSpPr txBox="1"/>
          <p:nvPr/>
        </p:nvSpPr>
        <p:spPr>
          <a:xfrm>
            <a:off x="6168452" y="3425712"/>
            <a:ext cx="766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22K </a:t>
            </a:r>
            <a:r>
              <a:rPr lang="el-GR" b="1" dirty="0">
                <a:solidFill>
                  <a:srgbClr val="7030A0"/>
                </a:solidFill>
              </a:rPr>
              <a:t>Ω</a:t>
            </a:r>
            <a:endParaRPr lang="en-US" b="1" dirty="0">
              <a:solidFill>
                <a:srgbClr val="7030A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73441E6-8B7B-C4C6-DF47-D32D6DF79B46}"/>
              </a:ext>
            </a:extLst>
          </p:cNvPr>
          <p:cNvSpPr txBox="1"/>
          <p:nvPr/>
        </p:nvSpPr>
        <p:spPr>
          <a:xfrm>
            <a:off x="6204676" y="4891031"/>
            <a:ext cx="766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10K </a:t>
            </a:r>
            <a:r>
              <a:rPr lang="el-GR" b="1" dirty="0">
                <a:solidFill>
                  <a:srgbClr val="7030A0"/>
                </a:solidFill>
              </a:rPr>
              <a:t>Ω</a:t>
            </a:r>
            <a:endParaRPr lang="en-US" b="1" dirty="0">
              <a:solidFill>
                <a:srgbClr val="7030A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A4F2A6F-5EB3-9D3E-D27C-5103A43E510A}"/>
              </a:ext>
            </a:extLst>
          </p:cNvPr>
          <p:cNvSpPr txBox="1"/>
          <p:nvPr/>
        </p:nvSpPr>
        <p:spPr>
          <a:xfrm>
            <a:off x="652231" y="1945292"/>
            <a:ext cx="1121589" cy="83099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dirty="0"/>
              <a:t>Max</a:t>
            </a:r>
            <a:r>
              <a:rPr lang="en-US" b="1" dirty="0">
                <a:solidFill>
                  <a:srgbClr val="FF0000"/>
                </a:solidFill>
              </a:rPr>
              <a:t> +0.68V</a:t>
            </a:r>
          </a:p>
          <a:p>
            <a:pPr algn="ctr"/>
            <a:r>
              <a:rPr lang="en-US" dirty="0"/>
              <a:t>from the</a:t>
            </a:r>
          </a:p>
          <a:p>
            <a:pPr algn="ctr"/>
            <a:r>
              <a:rPr lang="en-US" b="1" dirty="0"/>
              <a:t>AD9833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49B3757-3CC5-25DC-8793-F2D8F5E48893}"/>
              </a:ext>
            </a:extLst>
          </p:cNvPr>
          <p:cNvCxnSpPr>
            <a:cxnSpLocks/>
          </p:cNvCxnSpPr>
          <p:nvPr/>
        </p:nvCxnSpPr>
        <p:spPr>
          <a:xfrm>
            <a:off x="2878112" y="2395884"/>
            <a:ext cx="779488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71BF864-C5FB-43DD-E511-7A6A083F40C7}"/>
                  </a:ext>
                </a:extLst>
              </p:cNvPr>
              <p:cNvSpPr txBox="1"/>
              <p:nvPr/>
            </p:nvSpPr>
            <p:spPr>
              <a:xfrm>
                <a:off x="821820" y="4834653"/>
                <a:ext cx="2221890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</m:sub>
                          </m:sSub>
                        </m:e>
                      </m:d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71BF864-C5FB-43DD-E511-7A6A083F40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820" y="4834653"/>
                <a:ext cx="2221890" cy="62235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40E0A6A-7A23-CDAD-A7A9-9037B20B7DA9}"/>
                  </a:ext>
                </a:extLst>
              </p:cNvPr>
              <p:cNvSpPr txBox="1"/>
              <p:nvPr/>
            </p:nvSpPr>
            <p:spPr>
              <a:xfrm>
                <a:off x="753807" y="5734001"/>
                <a:ext cx="4659865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0.68</m:t>
                          </m:r>
                        </m:e>
                      </m:d>
                      <m:d>
                        <m:d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num>
                            <m:den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den>
                          </m:f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0.68</m:t>
                          </m:r>
                        </m:e>
                      </m:d>
                      <m:d>
                        <m:d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3.2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2.18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40E0A6A-7A23-CDAD-A7A9-9037B20B7D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807" y="5734001"/>
                <a:ext cx="4659865" cy="62235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FE0B3CF-A606-5F36-63E7-6543A85AEEDE}"/>
              </a:ext>
            </a:extLst>
          </p:cNvPr>
          <p:cNvCxnSpPr/>
          <p:nvPr/>
        </p:nvCxnSpPr>
        <p:spPr>
          <a:xfrm>
            <a:off x="6168452" y="2715557"/>
            <a:ext cx="479685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D90F1349-6DFE-EF8F-E445-0E52B384EF1F}"/>
              </a:ext>
            </a:extLst>
          </p:cNvPr>
          <p:cNvSpPr txBox="1"/>
          <p:nvPr/>
        </p:nvSpPr>
        <p:spPr>
          <a:xfrm>
            <a:off x="6761813" y="2530891"/>
            <a:ext cx="11201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+2.18V </a:t>
            </a:r>
            <a:r>
              <a:rPr lang="en-US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  <a:sym typeface="Wingdings" panose="05000000000000000000" pitchFamily="2" charset="2"/>
              </a:rPr>
              <a:t></a:t>
            </a:r>
            <a:endParaRPr lang="en-US" b="1" dirty="0">
              <a:ln>
                <a:solidFill>
                  <a:srgbClr val="00B050"/>
                </a:solidFill>
              </a:ln>
              <a:solidFill>
                <a:srgbClr val="00B050"/>
              </a:solidFill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6ECC7A1-085B-7250-924E-C8252259E641}"/>
              </a:ext>
            </a:extLst>
          </p:cNvPr>
          <p:cNvGrpSpPr/>
          <p:nvPr/>
        </p:nvGrpSpPr>
        <p:grpSpPr>
          <a:xfrm>
            <a:off x="7318949" y="4023520"/>
            <a:ext cx="1302308" cy="1910338"/>
            <a:chOff x="7050063" y="1136875"/>
            <a:chExt cx="1302308" cy="1910338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78431848-907F-E80C-CC67-153716D11DA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50063" y="1136875"/>
              <a:ext cx="1302308" cy="1325563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FA793A0-1CFC-985C-6DD7-8FA57A9524DF}"/>
                </a:ext>
              </a:extLst>
            </p:cNvPr>
            <p:cNvSpPr txBox="1"/>
            <p:nvPr/>
          </p:nvSpPr>
          <p:spPr>
            <a:xfrm>
              <a:off x="7127844" y="2462438"/>
              <a:ext cx="114674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TLV2462 </a:t>
              </a:r>
              <a:r>
                <a:rPr lang="en-US" sz="1600" b="1" dirty="0"/>
                <a:t>Op Amp</a:t>
              </a: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49E4E912-63AF-9784-34BF-0BE314125DE3}"/>
              </a:ext>
            </a:extLst>
          </p:cNvPr>
          <p:cNvSpPr txBox="1"/>
          <p:nvPr/>
        </p:nvSpPr>
        <p:spPr>
          <a:xfrm>
            <a:off x="6073345" y="1568802"/>
            <a:ext cx="24420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This circuit generates a </a:t>
            </a:r>
            <a:r>
              <a:rPr lang="en-US" b="1" dirty="0">
                <a:solidFill>
                  <a:srgbClr val="7030A0"/>
                </a:solidFill>
              </a:rPr>
              <a:t>3.2x gain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778B92-EA4B-80AB-2BD6-55ACF2F32DD8}"/>
              </a:ext>
            </a:extLst>
          </p:cNvPr>
          <p:cNvSpPr txBox="1"/>
          <p:nvPr/>
        </p:nvSpPr>
        <p:spPr>
          <a:xfrm>
            <a:off x="821820" y="4177140"/>
            <a:ext cx="23144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0070C0"/>
                </a:solidFill>
              </a:rPr>
              <a:t>Non-Inverting Op-Amp Gain Formula</a:t>
            </a:r>
          </a:p>
        </p:txBody>
      </p:sp>
    </p:spTree>
    <p:extLst>
      <p:ext uri="{BB962C8B-B14F-4D97-AF65-F5344CB8AC3E}">
        <p14:creationId xmlns:p14="http://schemas.microsoft.com/office/powerpoint/2010/main" val="1234036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"/>
                            </p:stCondLst>
                            <p:childTnLst>
                              <p:par>
                                <p:cTn id="4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7" grpId="0"/>
      <p:bldP spid="19" grpId="0"/>
      <p:bldP spid="23" grpId="0"/>
      <p:bldP spid="27" grpId="0"/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0AC913-29BA-226C-0566-EDCD4372C7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B0A16E2-1A52-73FF-8F43-0A382B96C8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7128" y="3071931"/>
            <a:ext cx="2316409" cy="358491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CF1EFE9-4DCD-413A-FF44-848D132EEA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Review Board </a:t>
            </a:r>
            <a:r>
              <a:rPr lang="en-US" sz="3200" b="1" dirty="0">
                <a:latin typeface="+mn-lt"/>
              </a:rPr>
              <a:t>04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29C6C9-E94E-B2CD-718F-4F28FD476A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712270"/>
            <a:ext cx="7886700" cy="4351338"/>
          </a:xfrm>
        </p:spPr>
        <p:txBody>
          <a:bodyPr>
            <a:normAutofit/>
          </a:bodyPr>
          <a:lstStyle/>
          <a:p>
            <a:r>
              <a:rPr lang="en-US" sz="2400" dirty="0"/>
              <a:t>Board 04 will introduce you to a </a:t>
            </a:r>
            <a:r>
              <a:rPr lang="en-US" sz="2400" b="1" dirty="0"/>
              <a:t>signal generator</a:t>
            </a:r>
            <a:r>
              <a:rPr lang="en-US" sz="2400" dirty="0"/>
              <a:t>, an </a:t>
            </a:r>
            <a:r>
              <a:rPr lang="en-US" sz="2400" b="1" dirty="0">
                <a:solidFill>
                  <a:srgbClr val="0070C0"/>
                </a:solidFill>
              </a:rPr>
              <a:t>operational amplifier</a:t>
            </a:r>
            <a:r>
              <a:rPr lang="en-US" sz="2400" dirty="0"/>
              <a:t> (Op Amp), and a resistor-capacitor-inductor </a:t>
            </a:r>
            <a:r>
              <a:rPr lang="en-US" sz="2400" b="1" dirty="0">
                <a:solidFill>
                  <a:srgbClr val="00B050"/>
                </a:solidFill>
              </a:rPr>
              <a:t>(RLC) </a:t>
            </a:r>
            <a:r>
              <a:rPr lang="en-US" sz="2400" dirty="0"/>
              <a:t>series circuit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B01553-9335-E1F5-E4C4-8604FCDD2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3</a:t>
            </a:fld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E78A41B-4AC5-11EB-078A-728821C158CC}"/>
              </a:ext>
            </a:extLst>
          </p:cNvPr>
          <p:cNvGrpSpPr/>
          <p:nvPr/>
        </p:nvGrpSpPr>
        <p:grpSpPr>
          <a:xfrm>
            <a:off x="5503784" y="3198622"/>
            <a:ext cx="1607920" cy="646331"/>
            <a:chOff x="249383" y="3248810"/>
            <a:chExt cx="1607920" cy="646331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F0D7C5A-977C-CB70-715E-94300A1E4D85}"/>
                </a:ext>
              </a:extLst>
            </p:cNvPr>
            <p:cNvSpPr txBox="1"/>
            <p:nvPr/>
          </p:nvSpPr>
          <p:spPr>
            <a:xfrm>
              <a:off x="681207" y="3248810"/>
              <a:ext cx="117609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100 </a:t>
              </a:r>
              <a:r>
                <a:rPr lang="en-US" b="1" dirty="0" err="1">
                  <a:solidFill>
                    <a:srgbClr val="FF0000"/>
                  </a:solidFill>
                </a:rPr>
                <a:t>nF</a:t>
              </a:r>
              <a:r>
                <a:rPr lang="en-US" b="1" dirty="0">
                  <a:solidFill>
                    <a:srgbClr val="FF0000"/>
                  </a:solidFill>
                </a:rPr>
                <a:t> Capacitor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637B3112-170F-CD9A-D4F8-BFA777C1F866}"/>
                </a:ext>
              </a:extLst>
            </p:cNvPr>
            <p:cNvCxnSpPr>
              <a:cxnSpLocks/>
            </p:cNvCxnSpPr>
            <p:nvPr/>
          </p:nvCxnSpPr>
          <p:spPr>
            <a:xfrm>
              <a:off x="249383" y="3551802"/>
              <a:ext cx="513009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D429D97E-A84E-93B3-D71A-184E5DB8EEDE}"/>
              </a:ext>
            </a:extLst>
          </p:cNvPr>
          <p:cNvGrpSpPr/>
          <p:nvPr/>
        </p:nvGrpSpPr>
        <p:grpSpPr>
          <a:xfrm>
            <a:off x="1415108" y="4709084"/>
            <a:ext cx="2597672" cy="805813"/>
            <a:chOff x="1446356" y="3289092"/>
            <a:chExt cx="2597672" cy="805813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5F31CBC-F1FD-8DCB-D6C6-A00E755112A3}"/>
                </a:ext>
              </a:extLst>
            </p:cNvPr>
            <p:cNvSpPr txBox="1"/>
            <p:nvPr/>
          </p:nvSpPr>
          <p:spPr>
            <a:xfrm>
              <a:off x="1446356" y="3289092"/>
              <a:ext cx="157645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22K </a:t>
              </a:r>
              <a:r>
                <a:rPr lang="el-GR" b="1" dirty="0">
                  <a:solidFill>
                    <a:srgbClr val="FF0000"/>
                  </a:solidFill>
                  <a:latin typeface="Aptos Narrow" panose="020B0004020202020204" pitchFamily="34" charset="0"/>
                </a:rPr>
                <a:t>Ω</a:t>
              </a:r>
              <a:endParaRPr lang="en-US" b="1" dirty="0">
                <a:solidFill>
                  <a:srgbClr val="FF0000"/>
                </a:solidFill>
              </a:endParaRPr>
            </a:p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Resistor</a:t>
              </a: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B9E08EB1-F6B7-7B13-76E7-69722969CBE2}"/>
                </a:ext>
              </a:extLst>
            </p:cNvPr>
            <p:cNvCxnSpPr>
              <a:cxnSpLocks/>
            </p:cNvCxnSpPr>
            <p:nvPr/>
          </p:nvCxnSpPr>
          <p:spPr>
            <a:xfrm>
              <a:off x="2632210" y="3612257"/>
              <a:ext cx="1411818" cy="482648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60E8336-B4CB-AD65-E8FB-6B2F2B6ED21E}"/>
              </a:ext>
            </a:extLst>
          </p:cNvPr>
          <p:cNvGrpSpPr/>
          <p:nvPr/>
        </p:nvGrpSpPr>
        <p:grpSpPr>
          <a:xfrm>
            <a:off x="4826462" y="5191897"/>
            <a:ext cx="2977723" cy="646331"/>
            <a:chOff x="249383" y="3226163"/>
            <a:chExt cx="2977723" cy="646331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8A74D92-A19F-6637-218E-C1E7C0A11DC2}"/>
                </a:ext>
              </a:extLst>
            </p:cNvPr>
            <p:cNvSpPr txBox="1"/>
            <p:nvPr/>
          </p:nvSpPr>
          <p:spPr>
            <a:xfrm>
              <a:off x="1874507" y="3226163"/>
              <a:ext cx="135259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u="sng" dirty="0">
                  <a:solidFill>
                    <a:srgbClr val="FF0000"/>
                  </a:solidFill>
                </a:rPr>
                <a:t>TLV2462</a:t>
              </a:r>
            </a:p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Op Amp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1CEC6F86-A08C-CEAC-D5EF-9149CD81A3D6}"/>
                </a:ext>
              </a:extLst>
            </p:cNvPr>
            <p:cNvCxnSpPr>
              <a:cxnSpLocks/>
            </p:cNvCxnSpPr>
            <p:nvPr/>
          </p:nvCxnSpPr>
          <p:spPr>
            <a:xfrm>
              <a:off x="249383" y="3551802"/>
              <a:ext cx="1639874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F8575C5-F11A-6AA0-2EB0-232EDD2DE3AC}"/>
              </a:ext>
            </a:extLst>
          </p:cNvPr>
          <p:cNvGrpSpPr/>
          <p:nvPr/>
        </p:nvGrpSpPr>
        <p:grpSpPr>
          <a:xfrm>
            <a:off x="4964967" y="4443165"/>
            <a:ext cx="2815971" cy="646331"/>
            <a:chOff x="249383" y="3231110"/>
            <a:chExt cx="2815971" cy="646331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207E2AD-D156-1A86-665A-E1EBE646D0DB}"/>
                </a:ext>
              </a:extLst>
            </p:cNvPr>
            <p:cNvSpPr txBox="1"/>
            <p:nvPr/>
          </p:nvSpPr>
          <p:spPr>
            <a:xfrm>
              <a:off x="1889258" y="3231110"/>
              <a:ext cx="117609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Signal</a:t>
              </a:r>
            </a:p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Generator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C420540E-7DF1-4B25-6E99-D23CB9D1DCF2}"/>
                </a:ext>
              </a:extLst>
            </p:cNvPr>
            <p:cNvCxnSpPr>
              <a:cxnSpLocks/>
            </p:cNvCxnSpPr>
            <p:nvPr/>
          </p:nvCxnSpPr>
          <p:spPr>
            <a:xfrm>
              <a:off x="249383" y="3551802"/>
              <a:ext cx="1639874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661D7B3-F699-604E-83A0-5C734DA619C7}"/>
              </a:ext>
            </a:extLst>
          </p:cNvPr>
          <p:cNvGrpSpPr/>
          <p:nvPr/>
        </p:nvGrpSpPr>
        <p:grpSpPr>
          <a:xfrm>
            <a:off x="1418310" y="5817854"/>
            <a:ext cx="2664666" cy="646331"/>
            <a:chOff x="1476584" y="3289092"/>
            <a:chExt cx="2664666" cy="646331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030B380-07BA-3317-C8BA-D22B648F756D}"/>
                </a:ext>
              </a:extLst>
            </p:cNvPr>
            <p:cNvSpPr txBox="1"/>
            <p:nvPr/>
          </p:nvSpPr>
          <p:spPr>
            <a:xfrm>
              <a:off x="1476584" y="3289092"/>
              <a:ext cx="157645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10K </a:t>
              </a:r>
              <a:r>
                <a:rPr lang="el-GR" b="1" dirty="0">
                  <a:solidFill>
                    <a:srgbClr val="FF0000"/>
                  </a:solidFill>
                  <a:latin typeface="Aptos Narrow" panose="020B0004020202020204" pitchFamily="34" charset="0"/>
                </a:rPr>
                <a:t>Ω</a:t>
              </a:r>
              <a:endParaRPr lang="en-US" b="1" dirty="0">
                <a:solidFill>
                  <a:srgbClr val="FF0000"/>
                </a:solidFill>
              </a:endParaRPr>
            </a:p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Resistor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1BC82D4-2BA9-6598-3743-F742E38A1F45}"/>
                </a:ext>
              </a:extLst>
            </p:cNvPr>
            <p:cNvCxnSpPr>
              <a:cxnSpLocks/>
            </p:cNvCxnSpPr>
            <p:nvPr/>
          </p:nvCxnSpPr>
          <p:spPr>
            <a:xfrm>
              <a:off x="2659236" y="3612258"/>
              <a:ext cx="1482014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585F8BF-6675-F0C5-FF03-D67E7D024AE4}"/>
              </a:ext>
            </a:extLst>
          </p:cNvPr>
          <p:cNvGrpSpPr/>
          <p:nvPr/>
        </p:nvGrpSpPr>
        <p:grpSpPr>
          <a:xfrm>
            <a:off x="1421850" y="3049094"/>
            <a:ext cx="2932990" cy="646331"/>
            <a:chOff x="1446356" y="3289092"/>
            <a:chExt cx="2597672" cy="1079093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FF4D8C3-D960-5BBF-C553-DDFA70ED126D}"/>
                </a:ext>
              </a:extLst>
            </p:cNvPr>
            <p:cNvSpPr txBox="1"/>
            <p:nvPr/>
          </p:nvSpPr>
          <p:spPr>
            <a:xfrm>
              <a:off x="1446356" y="3289092"/>
              <a:ext cx="1576454" cy="10790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10 </a:t>
              </a:r>
              <a:r>
                <a:rPr lang="el-GR" b="1" dirty="0">
                  <a:solidFill>
                    <a:srgbClr val="FF0000"/>
                  </a:solidFill>
                  <a:latin typeface="Aptos Narrow" panose="020B0004020202020204" pitchFamily="34" charset="0"/>
                </a:rPr>
                <a:t>Ω</a:t>
              </a:r>
              <a:endParaRPr lang="en-US" b="1" dirty="0">
                <a:solidFill>
                  <a:srgbClr val="FF0000"/>
                </a:solidFill>
              </a:endParaRPr>
            </a:p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Resistor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CBFFE06E-F304-E6BE-BED7-7177FD65C46B}"/>
                </a:ext>
              </a:extLst>
            </p:cNvPr>
            <p:cNvCxnSpPr>
              <a:cxnSpLocks/>
            </p:cNvCxnSpPr>
            <p:nvPr/>
          </p:nvCxnSpPr>
          <p:spPr>
            <a:xfrm>
              <a:off x="2632210" y="3612257"/>
              <a:ext cx="1411818" cy="482648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785084A-3E48-DFF7-4621-79B08D485C18}"/>
              </a:ext>
            </a:extLst>
          </p:cNvPr>
          <p:cNvGrpSpPr/>
          <p:nvPr/>
        </p:nvGrpSpPr>
        <p:grpSpPr>
          <a:xfrm>
            <a:off x="1415108" y="3731054"/>
            <a:ext cx="2939732" cy="646331"/>
            <a:chOff x="1446356" y="3289092"/>
            <a:chExt cx="2603643" cy="1079093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E0F9288-72A7-1D33-D716-E8791FE69996}"/>
                </a:ext>
              </a:extLst>
            </p:cNvPr>
            <p:cNvSpPr txBox="1"/>
            <p:nvPr/>
          </p:nvSpPr>
          <p:spPr>
            <a:xfrm>
              <a:off x="1446356" y="3289092"/>
              <a:ext cx="1576454" cy="10790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100 </a:t>
              </a:r>
              <a:r>
                <a:rPr lang="el-GR" b="1" dirty="0">
                  <a:solidFill>
                    <a:srgbClr val="FF0000"/>
                  </a:solidFill>
                  <a:latin typeface="Aptos Narrow" panose="020B0004020202020204" pitchFamily="34" charset="0"/>
                </a:rPr>
                <a:t>Ω</a:t>
              </a:r>
              <a:endParaRPr lang="en-US" b="1" dirty="0">
                <a:solidFill>
                  <a:srgbClr val="FF0000"/>
                </a:solidFill>
              </a:endParaRPr>
            </a:p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Resistor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F6D8C82D-ED66-B15F-AC34-0B304DC851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32210" y="3446337"/>
              <a:ext cx="1417789" cy="16592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CDF7B87-451A-A082-6FCB-0E28D61B5865}"/>
              </a:ext>
            </a:extLst>
          </p:cNvPr>
          <p:cNvGrpSpPr/>
          <p:nvPr/>
        </p:nvGrpSpPr>
        <p:grpSpPr>
          <a:xfrm>
            <a:off x="4660232" y="2498618"/>
            <a:ext cx="1944609" cy="704975"/>
            <a:chOff x="459026" y="3142047"/>
            <a:chExt cx="1944609" cy="704975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449803F-DF6D-1855-9F26-21016063BA52}"/>
                </a:ext>
              </a:extLst>
            </p:cNvPr>
            <p:cNvSpPr txBox="1"/>
            <p:nvPr/>
          </p:nvSpPr>
          <p:spPr>
            <a:xfrm>
              <a:off x="1227539" y="3142047"/>
              <a:ext cx="117609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100 mH Inductor</a:t>
              </a: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230ADD86-38DE-0CE4-0235-D22E411486D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9026" y="3391365"/>
              <a:ext cx="788842" cy="455657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98397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4CC066-8B3E-52E5-1B6D-147ED780EC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00344B-EFCF-7A47-F053-EA21F1474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BBE2101F-045B-B282-491E-F186E1259C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Always Consult the </a:t>
            </a:r>
            <a:r>
              <a:rPr lang="en-US" sz="3200" b="1" dirty="0">
                <a:latin typeface="+mn-lt"/>
              </a:rPr>
              <a:t>Product Datasheet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FED5784-AB14-9AE7-14F4-2FDC2D29C58C}"/>
              </a:ext>
            </a:extLst>
          </p:cNvPr>
          <p:cNvSpPr txBox="1"/>
          <p:nvPr/>
        </p:nvSpPr>
        <p:spPr>
          <a:xfrm>
            <a:off x="143021" y="1424184"/>
            <a:ext cx="8857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2"/>
              </a:rPr>
              <a:t>https://www.ti.com/lit/gpn/tlv2462</a:t>
            </a:r>
            <a:r>
              <a:rPr lang="en-US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C77496-FF6B-4383-00B2-7D5880C64D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241" y="2060144"/>
            <a:ext cx="8385518" cy="402957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BD2F4E3-79E0-B531-754C-9306809B7F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7202" y="2939362"/>
            <a:ext cx="2468620" cy="1836227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2E756FE4-6A40-F7A1-AD7D-45D7FA5DD234}"/>
              </a:ext>
            </a:extLst>
          </p:cNvPr>
          <p:cNvGrpSpPr/>
          <p:nvPr/>
        </p:nvGrpSpPr>
        <p:grpSpPr>
          <a:xfrm>
            <a:off x="5719806" y="5042218"/>
            <a:ext cx="1476287" cy="783195"/>
            <a:chOff x="5680478" y="5028223"/>
            <a:chExt cx="1476287" cy="78319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2C86850-1FEA-7458-1F05-398A7BC40E5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680478" y="5028223"/>
              <a:ext cx="667856" cy="783195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886E7C8-6806-C14C-C691-20A82FF86674}"/>
                </a:ext>
              </a:extLst>
            </p:cNvPr>
            <p:cNvSpPr txBox="1"/>
            <p:nvPr/>
          </p:nvSpPr>
          <p:spPr>
            <a:xfrm>
              <a:off x="6348334" y="5096655"/>
              <a:ext cx="80843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+2.0V</a:t>
              </a:r>
            </a:p>
            <a:p>
              <a:r>
                <a:rPr lang="en-US" dirty="0">
                  <a:solidFill>
                    <a:srgbClr val="FF0000"/>
                  </a:solidFill>
                </a:rPr>
                <a:t>20mA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EA1B395F-E104-81C9-AE30-11DCF24B0FE2}"/>
              </a:ext>
            </a:extLst>
          </p:cNvPr>
          <p:cNvSpPr txBox="1"/>
          <p:nvPr/>
        </p:nvSpPr>
        <p:spPr>
          <a:xfrm>
            <a:off x="3177915" y="2926829"/>
            <a:ext cx="247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  <a:sym typeface="Wingdings" panose="05000000000000000000" pitchFamily="2" charset="2"/>
              </a:rPr>
              <a:t></a:t>
            </a:r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937316F-186D-3889-BCA2-813410428340}"/>
              </a:ext>
            </a:extLst>
          </p:cNvPr>
          <p:cNvSpPr txBox="1"/>
          <p:nvPr/>
        </p:nvSpPr>
        <p:spPr>
          <a:xfrm>
            <a:off x="3652603" y="3417757"/>
            <a:ext cx="247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  <a:sym typeface="Wingdings" panose="05000000000000000000" pitchFamily="2" charset="2"/>
              </a:rPr>
              <a:t></a:t>
            </a:r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1D0801-17A6-8CB7-437A-6DA0C0F99559}"/>
              </a:ext>
            </a:extLst>
          </p:cNvPr>
          <p:cNvSpPr txBox="1"/>
          <p:nvPr/>
        </p:nvSpPr>
        <p:spPr>
          <a:xfrm>
            <a:off x="3035509" y="4353589"/>
            <a:ext cx="247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  <a:sym typeface="Wingdings" panose="05000000000000000000" pitchFamily="2" charset="2"/>
              </a:rPr>
              <a:t></a:t>
            </a:r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6849B520-AACE-D46B-6CC8-5084294A66B9}"/>
              </a:ext>
            </a:extLst>
          </p:cNvPr>
          <p:cNvSpPr/>
          <p:nvPr/>
        </p:nvSpPr>
        <p:spPr>
          <a:xfrm rot="10800000">
            <a:off x="6979393" y="3385422"/>
            <a:ext cx="794478" cy="1182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085F84B-7248-E8C4-0C7E-C592C4E9F9E5}"/>
              </a:ext>
            </a:extLst>
          </p:cNvPr>
          <p:cNvSpPr txBox="1"/>
          <p:nvPr/>
        </p:nvSpPr>
        <p:spPr>
          <a:xfrm>
            <a:off x="4810232" y="4237890"/>
            <a:ext cx="5771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rail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019447E-DC89-16F3-0755-D4380081AFB8}"/>
              </a:ext>
            </a:extLst>
          </p:cNvPr>
          <p:cNvSpPr txBox="1"/>
          <p:nvPr/>
        </p:nvSpPr>
        <p:spPr>
          <a:xfrm>
            <a:off x="7708420" y="3564712"/>
            <a:ext cx="5771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rail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6396B22-C3D9-B776-955A-C630360A9CAF}"/>
              </a:ext>
            </a:extLst>
          </p:cNvPr>
          <p:cNvSpPr txBox="1"/>
          <p:nvPr/>
        </p:nvSpPr>
        <p:spPr>
          <a:xfrm>
            <a:off x="7766376" y="3263869"/>
            <a:ext cx="8778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0070C0"/>
                </a:solidFill>
              </a:rPr>
              <a:t>Pin Out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D33173B-44CE-E93A-D9E4-0AF7EF1A063C}"/>
              </a:ext>
            </a:extLst>
          </p:cNvPr>
          <p:cNvSpPr txBox="1"/>
          <p:nvPr/>
        </p:nvSpPr>
        <p:spPr>
          <a:xfrm>
            <a:off x="7072424" y="5387649"/>
            <a:ext cx="247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  <a:sym typeface="Wingdings" panose="05000000000000000000" pitchFamily="2" charset="2"/>
              </a:rPr>
              <a:t></a:t>
            </a:r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A54AF9-A8DB-F555-6F34-2221FF9AFCF8}"/>
              </a:ext>
            </a:extLst>
          </p:cNvPr>
          <p:cNvSpPr txBox="1"/>
          <p:nvPr/>
        </p:nvSpPr>
        <p:spPr>
          <a:xfrm>
            <a:off x="2055511" y="383759"/>
            <a:ext cx="5032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Trust nothing – measure everything </a:t>
            </a: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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37DCE5A-C244-42EB-E624-BFEFFBA773DF}"/>
              </a:ext>
            </a:extLst>
          </p:cNvPr>
          <p:cNvSpPr/>
          <p:nvPr/>
        </p:nvSpPr>
        <p:spPr>
          <a:xfrm>
            <a:off x="4572000" y="2501375"/>
            <a:ext cx="2500424" cy="2696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064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0"/>
                            </p:stCondLst>
                            <p:childTnLst>
                              <p:par>
                                <p:cTn id="5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9" grpId="0"/>
      <p:bldP spid="10" grpId="0"/>
      <p:bldP spid="11" grpId="0"/>
      <p:bldP spid="12" grpId="0" animBg="1"/>
      <p:bldP spid="18" grpId="0"/>
      <p:bldP spid="20" grpId="0"/>
      <p:bldP spid="21" grpId="0"/>
      <p:bldP spid="2" grpId="0"/>
      <p:bldP spid="5" grpId="0"/>
      <p:bldP spid="16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BE6B8D-479E-F74E-1408-20811A767A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41DBCE-0836-7A1E-0BAE-57F96D5D0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Unplug</a:t>
            </a:r>
            <a:r>
              <a:rPr lang="en-US" sz="3200" dirty="0">
                <a:latin typeface="+mn-lt"/>
              </a:rPr>
              <a:t> the MCU </a:t>
            </a:r>
            <a:r>
              <a:rPr lang="en-US" sz="3200" u="sng" dirty="0">
                <a:latin typeface="+mn-lt"/>
              </a:rPr>
              <a:t>before</a:t>
            </a:r>
            <a:r>
              <a:rPr lang="en-US" sz="3200" dirty="0">
                <a:latin typeface="+mn-lt"/>
              </a:rPr>
              <a:t> changing any wiring!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827741-D85A-2787-72BA-67D0686D3C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590289"/>
          </a:xfrm>
        </p:spPr>
        <p:txBody>
          <a:bodyPr>
            <a:normAutofit/>
          </a:bodyPr>
          <a:lstStyle/>
          <a:p>
            <a:r>
              <a:rPr lang="en-US" sz="2400" dirty="0"/>
              <a:t>As we move between each “experiment” on a given breadboard or switch to an entirely new Board #, it is crucial that you </a:t>
            </a:r>
            <a:r>
              <a:rPr lang="en-US" sz="2400" b="1" dirty="0"/>
              <a:t>FIRST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FF0000"/>
                </a:solidFill>
              </a:rPr>
              <a:t>UNPLUG the USB cord!</a:t>
            </a:r>
          </a:p>
          <a:p>
            <a:r>
              <a:rPr lang="en-US" sz="2400" dirty="0"/>
              <a:t>I recommend </a:t>
            </a:r>
            <a:r>
              <a:rPr lang="en-US" sz="2400" b="1" dirty="0">
                <a:solidFill>
                  <a:srgbClr val="0070C0"/>
                </a:solidFill>
              </a:rPr>
              <a:t>unplugging the cord at the PC end </a:t>
            </a:r>
            <a:r>
              <a:rPr lang="en-US" sz="2400" dirty="0"/>
              <a:t>– </a:t>
            </a:r>
            <a:r>
              <a:rPr lang="en-US" sz="2400" u="sng" dirty="0"/>
              <a:t>leave</a:t>
            </a:r>
            <a:r>
              <a:rPr lang="en-US" sz="2400" dirty="0"/>
              <a:t> the cord connected to the Micro USB port on the Pico</a:t>
            </a:r>
          </a:p>
          <a:p>
            <a:r>
              <a:rPr lang="en-US" sz="2400" dirty="0"/>
              <a:t>It is </a:t>
            </a:r>
            <a:r>
              <a:rPr lang="en-US" sz="2400" b="1" dirty="0">
                <a:solidFill>
                  <a:srgbClr val="7030A0"/>
                </a:solidFill>
              </a:rPr>
              <a:t>dangerous</a:t>
            </a:r>
            <a:r>
              <a:rPr lang="en-US" sz="2400" dirty="0"/>
              <a:t> to change any wiring </a:t>
            </a:r>
            <a:r>
              <a:rPr lang="en-US" sz="2400" b="1" dirty="0"/>
              <a:t>while the MCU is still drawing power</a:t>
            </a:r>
            <a:r>
              <a:rPr lang="en-US" sz="2400" dirty="0"/>
              <a:t> from your laptop’s USB port. (NOTE: We will do this </a:t>
            </a:r>
            <a:r>
              <a:rPr lang="en-US" sz="2400" u="sng" dirty="0"/>
              <a:t>only</a:t>
            </a:r>
            <a:r>
              <a:rPr lang="en-US" sz="2400" dirty="0"/>
              <a:t> during this Ohm’s Law lab on Board #3!)</a:t>
            </a:r>
          </a:p>
          <a:p>
            <a:r>
              <a:rPr lang="en-US" sz="2400" dirty="0"/>
              <a:t>If you incorrectly connect a jumper wire between the Pico and the breadboard </a:t>
            </a:r>
            <a:r>
              <a:rPr lang="en-US" sz="2400" i="1" dirty="0"/>
              <a:t>while</a:t>
            </a:r>
            <a:r>
              <a:rPr lang="en-US" sz="2400" dirty="0"/>
              <a:t> the Pico is drawing power from your PC, you can </a:t>
            </a:r>
            <a:r>
              <a:rPr lang="en-US" sz="2400" b="1" dirty="0">
                <a:solidFill>
                  <a:srgbClr val="FF0000"/>
                </a:solidFill>
              </a:rPr>
              <a:t>permanently damage your PC’s USB port</a:t>
            </a:r>
          </a:p>
          <a:p>
            <a:r>
              <a:rPr lang="en-US" sz="2400" dirty="0"/>
              <a:t>Have your </a:t>
            </a:r>
            <a:r>
              <a:rPr lang="en-US" sz="2400" b="1" dirty="0">
                <a:solidFill>
                  <a:srgbClr val="00B050"/>
                </a:solidFill>
              </a:rPr>
              <a:t>partner double-check your wiring</a:t>
            </a:r>
            <a:r>
              <a:rPr lang="en-US" sz="2400" dirty="0"/>
              <a:t> every step!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6CB51F-A63C-5B91-358A-81CAFF1623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0036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958015-7C27-F874-E95A-E32D82CF80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5557EE4-0F0A-DE76-3EC2-A7F0679692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7130" y="1382935"/>
            <a:ext cx="6729737" cy="52702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A37B390-DDB9-0A22-AA31-7D4E7547A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Wire Your Pico to Board 04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2E4B99-B50F-283B-810E-40963830C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12" name="Speech Bubble: Rectangle with Corners Rounded 11">
            <a:extLst>
              <a:ext uri="{FF2B5EF4-FFF2-40B4-BE49-F238E27FC236}">
                <a16:creationId xmlns:a16="http://schemas.microsoft.com/office/drawing/2014/main" id="{7C2C7E91-AA60-D7EC-B60C-EE496AE60F4E}"/>
              </a:ext>
            </a:extLst>
          </p:cNvPr>
          <p:cNvSpPr/>
          <p:nvPr/>
        </p:nvSpPr>
        <p:spPr>
          <a:xfrm>
            <a:off x="1925616" y="5343709"/>
            <a:ext cx="2471148" cy="1012642"/>
          </a:xfrm>
          <a:prstGeom prst="wedgeRoundRectCallout">
            <a:avLst>
              <a:gd name="adj1" fmla="val 83449"/>
              <a:gd name="adj2" fmla="val -111065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Just move the </a:t>
            </a:r>
            <a:r>
              <a:rPr lang="en-US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yellow</a:t>
            </a:r>
            <a:r>
              <a:rPr lang="en-US" dirty="0"/>
              <a:t> jumper down to the </a:t>
            </a:r>
            <a:r>
              <a:rPr lang="en-US" u="sng" dirty="0"/>
              <a:t>first</a:t>
            </a:r>
            <a:r>
              <a:rPr lang="en-US" dirty="0"/>
              <a:t> tie point in </a:t>
            </a:r>
            <a:r>
              <a:rPr lang="en-US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Row 20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BCDED79-FC7A-C969-EE2F-1E796F108776}"/>
              </a:ext>
            </a:extLst>
          </p:cNvPr>
          <p:cNvGrpSpPr/>
          <p:nvPr/>
        </p:nvGrpSpPr>
        <p:grpSpPr>
          <a:xfrm>
            <a:off x="6234545" y="4594892"/>
            <a:ext cx="2846777" cy="646331"/>
            <a:chOff x="380329" y="3226163"/>
            <a:chExt cx="2846777" cy="646331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B34F92A-3C2E-0769-29DE-380E29C21457}"/>
                </a:ext>
              </a:extLst>
            </p:cNvPr>
            <p:cNvSpPr txBox="1"/>
            <p:nvPr/>
          </p:nvSpPr>
          <p:spPr>
            <a:xfrm>
              <a:off x="1874507" y="3226163"/>
              <a:ext cx="135259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u="sng" dirty="0">
                  <a:solidFill>
                    <a:srgbClr val="FF0000"/>
                  </a:solidFill>
                </a:rPr>
                <a:t>TLV2462</a:t>
              </a:r>
            </a:p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Op Amp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672B4E42-4FAA-9F75-6D2C-22B312363D47}"/>
                </a:ext>
              </a:extLst>
            </p:cNvPr>
            <p:cNvCxnSpPr>
              <a:cxnSpLocks/>
            </p:cNvCxnSpPr>
            <p:nvPr/>
          </p:nvCxnSpPr>
          <p:spPr>
            <a:xfrm>
              <a:off x="380329" y="3526657"/>
              <a:ext cx="1508928" cy="2474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04A7DDE9-5D60-197C-AD93-FEE053EAD5D1}"/>
              </a:ext>
            </a:extLst>
          </p:cNvPr>
          <p:cNvSpPr/>
          <p:nvPr/>
        </p:nvSpPr>
        <p:spPr>
          <a:xfrm>
            <a:off x="4980079" y="4513864"/>
            <a:ext cx="740589" cy="362737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28575">
                <a:solidFill>
                  <a:srgbClr val="FFFF00"/>
                </a:solidFill>
              </a:ln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0549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7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1477F6-E0FA-D8DC-9E6C-B8BE5BA1D3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8000193-4F2B-A2C1-58B3-5D5F693ACC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4381" y="1330072"/>
            <a:ext cx="4295238" cy="530476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4206D0A-A156-7664-F7B7-A9DADB23B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33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BB3CFF7-CB1A-7B42-7DE7-9E26519F7F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op_amp.py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CDC07B5-6770-CFB0-E743-95E404F61AB0}"/>
              </a:ext>
            </a:extLst>
          </p:cNvPr>
          <p:cNvGrpSpPr/>
          <p:nvPr/>
        </p:nvGrpSpPr>
        <p:grpSpPr>
          <a:xfrm>
            <a:off x="6002536" y="2187363"/>
            <a:ext cx="1076632" cy="369332"/>
            <a:chOff x="4968362" y="2079211"/>
            <a:chExt cx="1076632" cy="369332"/>
          </a:xfrm>
        </p:grpSpPr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40B40693-034E-B26E-0A42-C454A7B79A9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F6E2CBF-1800-DB8B-041F-4B61B41C008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0115EA5-F950-FF25-17C5-B88057EA01D7}"/>
              </a:ext>
            </a:extLst>
          </p:cNvPr>
          <p:cNvGrpSpPr/>
          <p:nvPr/>
        </p:nvGrpSpPr>
        <p:grpSpPr>
          <a:xfrm>
            <a:off x="6612136" y="2433527"/>
            <a:ext cx="1076632" cy="369332"/>
            <a:chOff x="4704120" y="2356972"/>
            <a:chExt cx="1076632" cy="369332"/>
          </a:xfrm>
        </p:grpSpPr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8A0C454E-F315-3798-BEEB-0CDC4B0FC99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C366DB4-A2AB-C4E1-4F9F-9AD0CEFAFB99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25424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651C95-C214-AD04-189D-E07E9D6923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4CF6E67-F2C3-778A-B94A-01A9B73135F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717" y="1661065"/>
            <a:ext cx="8300565" cy="354567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500A717-D0E1-58F9-2CA5-4E6781C68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34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94C2C37-D069-C624-7A97-28D763921D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op_amp.py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89C96A6-09E2-021A-DD50-5375F362E7E6}"/>
              </a:ext>
            </a:extLst>
          </p:cNvPr>
          <p:cNvGrpSpPr/>
          <p:nvPr/>
        </p:nvGrpSpPr>
        <p:grpSpPr>
          <a:xfrm>
            <a:off x="3884978" y="1885932"/>
            <a:ext cx="1076632" cy="369332"/>
            <a:chOff x="4968362" y="2079211"/>
            <a:chExt cx="1076632" cy="369332"/>
          </a:xfrm>
        </p:grpSpPr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AF28F01D-91B1-6FC2-6148-20B74EFA832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9BDC4C4-AC76-CCBF-CA21-2215166D2101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9783299-E1BD-34CB-1745-BBC08E68B322}"/>
              </a:ext>
            </a:extLst>
          </p:cNvPr>
          <p:cNvGrpSpPr/>
          <p:nvPr/>
        </p:nvGrpSpPr>
        <p:grpSpPr>
          <a:xfrm>
            <a:off x="4307305" y="2695074"/>
            <a:ext cx="797908" cy="545976"/>
            <a:chOff x="4877794" y="2292394"/>
            <a:chExt cx="797908" cy="545976"/>
          </a:xfrm>
        </p:grpSpPr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720E7F16-668D-4907-DD9B-FBC139B6535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877794" y="2292394"/>
              <a:ext cx="462576" cy="28978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B1E8458-6AD3-11E2-E79B-C464EDD77DC1}"/>
                </a:ext>
              </a:extLst>
            </p:cNvPr>
            <p:cNvSpPr txBox="1"/>
            <p:nvPr/>
          </p:nvSpPr>
          <p:spPr>
            <a:xfrm>
              <a:off x="5292244" y="2469038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2CDBF85F-201A-122D-2E53-110BEBB7BC04}"/>
              </a:ext>
            </a:extLst>
          </p:cNvPr>
          <p:cNvGrpSpPr/>
          <p:nvPr/>
        </p:nvGrpSpPr>
        <p:grpSpPr>
          <a:xfrm>
            <a:off x="8470231" y="3620272"/>
            <a:ext cx="587461" cy="369332"/>
            <a:chOff x="4088721" y="4910075"/>
            <a:chExt cx="587461" cy="36933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E913928-F04E-DCD5-91D1-856243EDC310}"/>
                </a:ext>
              </a:extLst>
            </p:cNvPr>
            <p:cNvSpPr txBox="1"/>
            <p:nvPr/>
          </p:nvSpPr>
          <p:spPr>
            <a:xfrm>
              <a:off x="4292724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456915C0-C31C-CA02-27E0-CDDFDFE1C2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88721" y="5094741"/>
              <a:ext cx="252097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C88FBA1-23C2-A2DF-F85E-F6C80958DE64}"/>
              </a:ext>
            </a:extLst>
          </p:cNvPr>
          <p:cNvGrpSpPr/>
          <p:nvPr/>
        </p:nvGrpSpPr>
        <p:grpSpPr>
          <a:xfrm>
            <a:off x="8033032" y="3879051"/>
            <a:ext cx="1024235" cy="369332"/>
            <a:chOff x="3647644" y="5421073"/>
            <a:chExt cx="1024235" cy="369332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A06EB2A-B242-E88C-4A2A-3BC63B83EA61}"/>
                </a:ext>
              </a:extLst>
            </p:cNvPr>
            <p:cNvSpPr txBox="1"/>
            <p:nvPr/>
          </p:nvSpPr>
          <p:spPr>
            <a:xfrm>
              <a:off x="4288421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9124BE81-A7D5-7740-4657-D63D1CCA184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49932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BA21C6-5130-49C0-6AFD-C8046BDF26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7F5DF6-FEDE-7913-2619-DCB0390A2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Connect the Pico to Your PC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207BF6-1DF3-9B11-870B-E8CEFB05B2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590289"/>
          </a:xfrm>
        </p:spPr>
        <p:txBody>
          <a:bodyPr>
            <a:normAutofit/>
          </a:bodyPr>
          <a:lstStyle/>
          <a:p>
            <a:r>
              <a:rPr lang="en-US" sz="2400" dirty="0"/>
              <a:t>If you incorrectly connect a jumper wire between the Pico and the breadboard, you can </a:t>
            </a:r>
            <a:r>
              <a:rPr lang="en-US" sz="2400" b="1" u="sng" dirty="0">
                <a:solidFill>
                  <a:srgbClr val="FF0000"/>
                </a:solidFill>
              </a:rPr>
              <a:t>permanently</a:t>
            </a:r>
            <a:r>
              <a:rPr lang="en-US" sz="2400" b="1" dirty="0">
                <a:solidFill>
                  <a:srgbClr val="FF0000"/>
                </a:solidFill>
              </a:rPr>
              <a:t> damage your PC’s USB port!</a:t>
            </a:r>
          </a:p>
          <a:p>
            <a:r>
              <a:rPr lang="en-US" sz="2400" dirty="0"/>
              <a:t>Have your </a:t>
            </a:r>
            <a:r>
              <a:rPr lang="en-US" sz="2400" b="1" dirty="0">
                <a:solidFill>
                  <a:srgbClr val="7030A0"/>
                </a:solidFill>
              </a:rPr>
              <a:t>partner double-check your wiring</a:t>
            </a:r>
            <a:r>
              <a:rPr lang="en-US" sz="2400" dirty="0">
                <a:solidFill>
                  <a:srgbClr val="7030A0"/>
                </a:solidFill>
              </a:rPr>
              <a:t> </a:t>
            </a:r>
            <a:r>
              <a:rPr lang="en-US" sz="2400" b="1" u="sng" dirty="0"/>
              <a:t>before</a:t>
            </a:r>
            <a:r>
              <a:rPr lang="en-US" sz="2400" dirty="0"/>
              <a:t> you plug in the USB cable back into your PC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55CD59-F3B0-7032-49E1-4880758324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58117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14798E-82CA-F7F5-0F16-D616327211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B3303F6-38B4-4061-E0D9-E305B2003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857" y="1338913"/>
            <a:ext cx="6114286" cy="520000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66D9C49-4111-D503-B87A-ADB7E25A16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36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AB5A996-814F-DF65-4EDF-635591A42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op_amp.py</a:t>
            </a:r>
            <a:endParaRPr lang="en-US" sz="3200" b="1" dirty="0">
              <a:latin typeface="+mn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EABDC8-AA09-0033-C11C-BF12E5EAB494}"/>
              </a:ext>
            </a:extLst>
          </p:cNvPr>
          <p:cNvSpPr txBox="1"/>
          <p:nvPr/>
        </p:nvSpPr>
        <p:spPr>
          <a:xfrm>
            <a:off x="558034" y="2106310"/>
            <a:ext cx="4085757" cy="120032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i="1" u="sng" dirty="0"/>
              <a:t>Recall our predictions for this experiment:</a:t>
            </a:r>
          </a:p>
          <a:p>
            <a:pPr marL="342900" indent="-342900">
              <a:buFont typeface="+mj-lt"/>
              <a:buAutoNum type="arabicPeriod"/>
            </a:pPr>
            <a:r>
              <a:rPr lang="en-US" i="1" dirty="0"/>
              <a:t>The Op Amp provides a </a:t>
            </a:r>
            <a:r>
              <a:rPr lang="en-US" b="1" i="1" dirty="0"/>
              <a:t>3.2</a:t>
            </a:r>
            <a:r>
              <a:rPr lang="en-US" i="1" dirty="0"/>
              <a:t> gain</a:t>
            </a:r>
            <a:endParaRPr lang="en-US" b="1" i="1" dirty="0"/>
          </a:p>
          <a:p>
            <a:pPr marL="342900" indent="-342900">
              <a:buFont typeface="+mj-lt"/>
              <a:buAutoNum type="arabicPeriod"/>
            </a:pPr>
            <a:r>
              <a:rPr lang="en-US" i="1" dirty="0"/>
              <a:t>The </a:t>
            </a:r>
            <a:r>
              <a:rPr lang="en-US" i="1" u="sng" dirty="0"/>
              <a:t>max</a:t>
            </a:r>
            <a:r>
              <a:rPr lang="en-US" i="1" dirty="0"/>
              <a:t> voltage is now ~</a:t>
            </a:r>
            <a:r>
              <a:rPr lang="en-US" b="1" i="1" dirty="0"/>
              <a:t>2.18V</a:t>
            </a:r>
          </a:p>
          <a:p>
            <a:pPr marL="342900" indent="-342900">
              <a:buFont typeface="+mj-lt"/>
              <a:buAutoNum type="arabicPeriod"/>
            </a:pPr>
            <a:r>
              <a:rPr lang="en-US" i="1" dirty="0"/>
              <a:t>The Op Amp doesn’t affect phase</a:t>
            </a:r>
            <a:endParaRPr lang="en-US" b="1" i="1" dirty="0"/>
          </a:p>
        </p:txBody>
      </p:sp>
    </p:spTree>
    <p:extLst>
      <p:ext uri="{BB962C8B-B14F-4D97-AF65-F5344CB8AC3E}">
        <p14:creationId xmlns:p14="http://schemas.microsoft.com/office/powerpoint/2010/main" val="1588366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CC2E3D-2586-29B7-EC32-B58C5C0154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9304ACD-958F-2720-5E95-F5CFF28C74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37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3538239-9DC8-CDF5-65C2-98C0AF689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This can blink a </a:t>
            </a:r>
            <a:r>
              <a:rPr lang="en-US" sz="3200" b="1" dirty="0">
                <a:solidFill>
                  <a:srgbClr val="FF0000"/>
                </a:solidFill>
                <a:latin typeface="+mn-lt"/>
              </a:rPr>
              <a:t>Red</a:t>
            </a:r>
            <a:r>
              <a:rPr lang="en-US" sz="3200" dirty="0">
                <a:latin typeface="+mn-lt"/>
              </a:rPr>
              <a:t> LED!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B85CB6-2EB3-7AB9-564E-FBBD650197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0929" y="1631317"/>
            <a:ext cx="4962141" cy="467025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23E0ED1-CE91-9503-F160-D142BB44CD23}"/>
              </a:ext>
            </a:extLst>
          </p:cNvPr>
          <p:cNvCxnSpPr/>
          <p:nvPr/>
        </p:nvCxnSpPr>
        <p:spPr>
          <a:xfrm>
            <a:off x="4103465" y="3521573"/>
            <a:ext cx="816158" cy="574334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5756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A10DC25-38E1-39ED-8B64-996E914EF5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332" y="841777"/>
            <a:ext cx="1054082" cy="12648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Operational Amplifiers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918C151-370A-7093-A0A3-C8AFBA0FF01F}"/>
              </a:ext>
            </a:extLst>
          </p:cNvPr>
          <p:cNvSpPr txBox="1"/>
          <p:nvPr/>
        </p:nvSpPr>
        <p:spPr>
          <a:xfrm>
            <a:off x="667058" y="2093084"/>
            <a:ext cx="12591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Bill Hewlett</a:t>
            </a:r>
          </a:p>
          <a:p>
            <a:pPr algn="ctr"/>
            <a:r>
              <a:rPr lang="en-US" sz="1600" dirty="0"/>
              <a:t>1913-2001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73994A6-0F53-C6C2-7578-66F46EF9625A}"/>
              </a:ext>
            </a:extLst>
          </p:cNvPr>
          <p:cNvGrpSpPr/>
          <p:nvPr/>
        </p:nvGrpSpPr>
        <p:grpSpPr>
          <a:xfrm>
            <a:off x="2186976" y="1474629"/>
            <a:ext cx="4770048" cy="3736536"/>
            <a:chOff x="2197406" y="1474629"/>
            <a:chExt cx="4770048" cy="373653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BF6FE3F-8D01-FA25-5E9E-46535E1149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197406" y="1940769"/>
              <a:ext cx="4770048" cy="3270396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2E5D88B-429A-1154-613D-356B713CD20C}"/>
                </a:ext>
              </a:extLst>
            </p:cNvPr>
            <p:cNvSpPr txBox="1"/>
            <p:nvPr/>
          </p:nvSpPr>
          <p:spPr>
            <a:xfrm>
              <a:off x="3072171" y="1474629"/>
              <a:ext cx="30205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7030A0"/>
                  </a:solidFill>
                </a:rPr>
                <a:t>Wien Bridge Oscillator (1939)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75D7C1E-4157-F233-A440-AD3E5E3357BE}"/>
              </a:ext>
            </a:extLst>
          </p:cNvPr>
          <p:cNvGrpSpPr/>
          <p:nvPr/>
        </p:nvGrpSpPr>
        <p:grpSpPr>
          <a:xfrm>
            <a:off x="498691" y="4326253"/>
            <a:ext cx="2971528" cy="1995948"/>
            <a:chOff x="161416" y="4326253"/>
            <a:chExt cx="2971528" cy="1995948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4A419D8A-C109-C44F-90C9-4EE7381CA45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46346" y="4326253"/>
              <a:ext cx="2601669" cy="1439622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4667B84-391F-8D59-1E4E-FE7C741EE721}"/>
                </a:ext>
              </a:extLst>
            </p:cNvPr>
            <p:cNvSpPr txBox="1"/>
            <p:nvPr/>
          </p:nvSpPr>
          <p:spPr>
            <a:xfrm>
              <a:off x="161416" y="5737426"/>
              <a:ext cx="297152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Bill Hewlett &amp; David Packard</a:t>
              </a:r>
            </a:p>
            <a:p>
              <a:pPr algn="ctr"/>
              <a:r>
                <a:rPr lang="en-US" sz="1600" b="1" dirty="0"/>
                <a:t>HP 200A</a:t>
              </a:r>
              <a:endParaRPr lang="en-US" sz="1600" dirty="0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A30C93E-4BAB-89DE-51C8-65E980C48C5E}"/>
              </a:ext>
            </a:extLst>
          </p:cNvPr>
          <p:cNvGrpSpPr/>
          <p:nvPr/>
        </p:nvGrpSpPr>
        <p:grpSpPr>
          <a:xfrm>
            <a:off x="5021704" y="3845181"/>
            <a:ext cx="3695076" cy="2569751"/>
            <a:chOff x="5021704" y="3845181"/>
            <a:chExt cx="3695076" cy="2569751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DABA42B-EC0C-0DC9-0EFE-249923693CB7}"/>
                </a:ext>
              </a:extLst>
            </p:cNvPr>
            <p:cNvSpPr txBox="1"/>
            <p:nvPr/>
          </p:nvSpPr>
          <p:spPr>
            <a:xfrm>
              <a:off x="5021704" y="5830157"/>
              <a:ext cx="3695076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>
                  <a:hlinkClick r:id="rId5"/>
                </a:rPr>
                <a:t>https://en.wikipedia.org/wiki/Fantasound</a:t>
              </a:r>
              <a:endParaRPr lang="en-US" sz="1600" dirty="0"/>
            </a:p>
            <a:p>
              <a:pPr algn="ctr"/>
              <a:r>
                <a:rPr lang="en-US" sz="1600" dirty="0"/>
                <a:t>(1940)</a:t>
              </a:r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1C7C0EAA-B6D3-185A-1133-8A3AE2A174B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263866" y="3845181"/>
              <a:ext cx="1210753" cy="1920694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EFE4F427-2008-0D3C-B34A-9DB0BD5EA312}"/>
              </a:ext>
            </a:extLst>
          </p:cNvPr>
          <p:cNvSpPr txBox="1"/>
          <p:nvPr/>
        </p:nvSpPr>
        <p:spPr>
          <a:xfrm>
            <a:off x="6384150" y="1429079"/>
            <a:ext cx="17131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FF0000"/>
                </a:solidFill>
              </a:rPr>
              <a:t>Bill Hewlett was 25 years old at the time</a:t>
            </a:r>
          </a:p>
        </p:txBody>
      </p:sp>
    </p:spTree>
    <p:extLst>
      <p:ext uri="{BB962C8B-B14F-4D97-AF65-F5344CB8AC3E}">
        <p14:creationId xmlns:p14="http://schemas.microsoft.com/office/powerpoint/2010/main" val="4252301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The Mathematical </a:t>
            </a:r>
            <a:r>
              <a:rPr lang="en-US" sz="3200" b="1" dirty="0">
                <a:latin typeface="+mn-lt"/>
              </a:rPr>
              <a:t>Operations</a:t>
            </a:r>
            <a:r>
              <a:rPr lang="en-US" sz="3200" dirty="0">
                <a:latin typeface="+mn-lt"/>
              </a:rPr>
              <a:t> of an Op-Amp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39</a:t>
            </a:fld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47BAF59-2DA9-A4A9-F7D4-D7B4EF57A270}"/>
              </a:ext>
            </a:extLst>
          </p:cNvPr>
          <p:cNvGrpSpPr/>
          <p:nvPr/>
        </p:nvGrpSpPr>
        <p:grpSpPr>
          <a:xfrm>
            <a:off x="953749" y="1381097"/>
            <a:ext cx="3142314" cy="2130613"/>
            <a:chOff x="953749" y="1650917"/>
            <a:chExt cx="3142314" cy="2130613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B1A1068-3EE0-D420-3C01-1D19CB533BC4}"/>
                </a:ext>
              </a:extLst>
            </p:cNvPr>
            <p:cNvSpPr txBox="1"/>
            <p:nvPr/>
          </p:nvSpPr>
          <p:spPr>
            <a:xfrm>
              <a:off x="953749" y="1650917"/>
              <a:ext cx="31423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7030A0"/>
                  </a:solidFill>
                </a:rPr>
                <a:t>"Adder"</a:t>
              </a:r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EE7C524-1602-9825-D6C6-640BD6026BE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53750" y="2011360"/>
              <a:ext cx="3142313" cy="1770170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CAD1A75-FDE3-A8E7-21AE-E7C1C19894AA}"/>
              </a:ext>
            </a:extLst>
          </p:cNvPr>
          <p:cNvGrpSpPr/>
          <p:nvPr/>
        </p:nvGrpSpPr>
        <p:grpSpPr>
          <a:xfrm>
            <a:off x="5047938" y="1367164"/>
            <a:ext cx="3142314" cy="2804431"/>
            <a:chOff x="5047938" y="1636984"/>
            <a:chExt cx="3142314" cy="280443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9D03E3C-1EFE-90C5-996F-FFAB8A099F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47938" y="2011360"/>
              <a:ext cx="3142313" cy="2430055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D1B9533-C768-8142-B436-15072723760D}"/>
                </a:ext>
              </a:extLst>
            </p:cNvPr>
            <p:cNvSpPr txBox="1"/>
            <p:nvPr/>
          </p:nvSpPr>
          <p:spPr>
            <a:xfrm>
              <a:off x="5047938" y="1636984"/>
              <a:ext cx="31423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7030A0"/>
                  </a:solidFill>
                </a:rPr>
                <a:t>"Subtractor"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5DF95D0-4A84-A843-E2C1-F21AD40DC2FD}"/>
              </a:ext>
            </a:extLst>
          </p:cNvPr>
          <p:cNvGrpSpPr/>
          <p:nvPr/>
        </p:nvGrpSpPr>
        <p:grpSpPr>
          <a:xfrm>
            <a:off x="953748" y="4274448"/>
            <a:ext cx="3142314" cy="2139502"/>
            <a:chOff x="953748" y="4072083"/>
            <a:chExt cx="3142314" cy="2139502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9F64D936-4021-1327-8A08-0F4C374FB9C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53749" y="4441415"/>
              <a:ext cx="3142313" cy="1770170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55F0581-5788-92F9-3878-7214FE55049A}"/>
                </a:ext>
              </a:extLst>
            </p:cNvPr>
            <p:cNvSpPr txBox="1"/>
            <p:nvPr/>
          </p:nvSpPr>
          <p:spPr>
            <a:xfrm>
              <a:off x="953748" y="4072083"/>
              <a:ext cx="31423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7030A0"/>
                  </a:solidFill>
                </a:rPr>
                <a:t>"Differentiator"</a:t>
              </a:r>
            </a:p>
          </p:txBody>
        </p:sp>
      </p:grpSp>
      <p:pic>
        <p:nvPicPr>
          <p:cNvPr id="26" name="Picture 25">
            <a:extLst>
              <a:ext uri="{FF2B5EF4-FFF2-40B4-BE49-F238E27FC236}">
                <a16:creationId xmlns:a16="http://schemas.microsoft.com/office/drawing/2014/main" id="{F18592D5-C33F-9ABB-AF55-927BC0C87F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5430" y="4639483"/>
            <a:ext cx="3142313" cy="177017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9E9F2BBC-2175-0665-4126-A7C9F1863710}"/>
              </a:ext>
            </a:extLst>
          </p:cNvPr>
          <p:cNvSpPr txBox="1"/>
          <p:nvPr/>
        </p:nvSpPr>
        <p:spPr>
          <a:xfrm>
            <a:off x="5055430" y="4274448"/>
            <a:ext cx="3142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"Integrator"</a:t>
            </a:r>
          </a:p>
        </p:txBody>
      </p:sp>
    </p:spTree>
    <p:extLst>
      <p:ext uri="{BB962C8B-B14F-4D97-AF65-F5344CB8AC3E}">
        <p14:creationId xmlns:p14="http://schemas.microsoft.com/office/powerpoint/2010/main" val="12437817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Generating Sinusoids (Waves)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664CF7AC-7A4A-FB8F-2D0C-E8BD20AE5A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0095" y="1480662"/>
            <a:ext cx="4523809" cy="2542857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010FDDF5-2B1F-CF67-670E-7F7295F19C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5743" y="4275941"/>
            <a:ext cx="5692514" cy="1897505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EFED7CD7-0BF1-60FB-AAEC-15ED83B15553}"/>
              </a:ext>
            </a:extLst>
          </p:cNvPr>
          <p:cNvSpPr/>
          <p:nvPr/>
        </p:nvSpPr>
        <p:spPr>
          <a:xfrm>
            <a:off x="2310095" y="1356610"/>
            <a:ext cx="4862698" cy="13940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E20E97-644F-8DD2-DDE0-765A9F35D8A4}"/>
              </a:ext>
            </a:extLst>
          </p:cNvPr>
          <p:cNvSpPr txBox="1"/>
          <p:nvPr/>
        </p:nvSpPr>
        <p:spPr>
          <a:xfrm>
            <a:off x="628650" y="3087974"/>
            <a:ext cx="1507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We want this: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DC2628-5623-3767-6B15-DDCAB59E34D8}"/>
              </a:ext>
            </a:extLst>
          </p:cNvPr>
          <p:cNvSpPr txBox="1"/>
          <p:nvPr/>
        </p:nvSpPr>
        <p:spPr>
          <a:xfrm>
            <a:off x="628650" y="1868986"/>
            <a:ext cx="1507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We have this: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D6007E-50AC-0FB2-6469-F121DC42D2C6}"/>
              </a:ext>
            </a:extLst>
          </p:cNvPr>
          <p:cNvSpPr txBox="1"/>
          <p:nvPr/>
        </p:nvSpPr>
        <p:spPr>
          <a:xfrm>
            <a:off x="628650" y="4797886"/>
            <a:ext cx="1507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Solution: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F545526-AB26-3E89-522C-E0D2FE3CC239}"/>
                  </a:ext>
                </a:extLst>
              </p:cNvPr>
              <p:cNvSpPr txBox="1"/>
              <p:nvPr/>
            </p:nvSpPr>
            <p:spPr>
              <a:xfrm>
                <a:off x="1725742" y="6061142"/>
                <a:ext cx="569251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Wire multiple RC circuits together each having different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(time constants) to "add" waves together (superposition)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F545526-AB26-3E89-522C-E0D2FE3CC2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5742" y="6061142"/>
                <a:ext cx="5692514" cy="646331"/>
              </a:xfrm>
              <a:prstGeom prst="rect">
                <a:avLst/>
              </a:prstGeom>
              <a:blipFill>
                <a:blip r:embed="rId4"/>
                <a:stretch>
                  <a:fillRect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8361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xit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" grpId="0"/>
      <p:bldP spid="5" grpId="0"/>
      <p:bldP spid="6" grpId="0"/>
      <p:bldP spid="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An Operational Amplifier From Transistors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27AF36A-57E5-A115-CF64-B671FEC116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636858"/>
            <a:ext cx="3230873" cy="212812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F1C78A7-B1A1-5829-9EC8-35E6E080DB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5800" y="1826115"/>
            <a:ext cx="2353260" cy="79864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A8CC06C-A420-3BDA-8E04-896C5F41B6B5}"/>
                  </a:ext>
                </a:extLst>
              </p:cNvPr>
              <p:cNvSpPr txBox="1"/>
              <p:nvPr/>
            </p:nvSpPr>
            <p:spPr>
              <a:xfrm>
                <a:off x="442210" y="4746442"/>
                <a:ext cx="2998479" cy="7146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</m:sub>
                          </m:sSub>
                        </m:e>
                      </m:d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f>
                            <m:f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200</m:t>
                              </m:r>
                            </m:num>
                            <m:den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100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A8CC06C-A420-3BDA-8E04-896C5F41B6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210" y="4746442"/>
                <a:ext cx="2998479" cy="71468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157D6A7-A951-26BE-0BF8-021B85D93A02}"/>
                  </a:ext>
                </a:extLst>
              </p:cNvPr>
              <p:cNvSpPr txBox="1"/>
              <p:nvPr/>
            </p:nvSpPr>
            <p:spPr>
              <a:xfrm>
                <a:off x="0" y="5573399"/>
                <a:ext cx="299847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157D6A7-A951-26BE-0BF8-021B85D93A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573399"/>
                <a:ext cx="2998479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ectangle 24">
            <a:extLst>
              <a:ext uri="{FF2B5EF4-FFF2-40B4-BE49-F238E27FC236}">
                <a16:creationId xmlns:a16="http://schemas.microsoft.com/office/drawing/2014/main" id="{523D6CF1-2554-3E0D-2FAD-12E447E6604C}"/>
              </a:ext>
            </a:extLst>
          </p:cNvPr>
          <p:cNvSpPr/>
          <p:nvPr/>
        </p:nvSpPr>
        <p:spPr>
          <a:xfrm>
            <a:off x="2016177" y="2723403"/>
            <a:ext cx="472190" cy="47602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467307A-6219-63FA-9704-274A3A959FC4}"/>
              </a:ext>
            </a:extLst>
          </p:cNvPr>
          <p:cNvSpPr/>
          <p:nvPr/>
        </p:nvSpPr>
        <p:spPr>
          <a:xfrm>
            <a:off x="1203046" y="2943080"/>
            <a:ext cx="472190" cy="47602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DA6A990-4140-17EB-F993-76630BB619E4}"/>
              </a:ext>
            </a:extLst>
          </p:cNvPr>
          <p:cNvSpPr txBox="1"/>
          <p:nvPr/>
        </p:nvSpPr>
        <p:spPr>
          <a:xfrm>
            <a:off x="4173440" y="3080547"/>
            <a:ext cx="39433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00B050"/>
                </a:solidFill>
              </a:rPr>
              <a:t>An Op Amp Implemented Using NPN BJTs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E98ECB-13F8-0EAB-D35B-ADE0FFE51410}"/>
              </a:ext>
            </a:extLst>
          </p:cNvPr>
          <p:cNvSpPr txBox="1"/>
          <p:nvPr/>
        </p:nvSpPr>
        <p:spPr>
          <a:xfrm>
            <a:off x="892681" y="6128008"/>
            <a:ext cx="2246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The Gain would be </a:t>
            </a:r>
            <a:r>
              <a:rPr lang="en-US" b="1" dirty="0">
                <a:solidFill>
                  <a:srgbClr val="7030A0"/>
                </a:solidFill>
              </a:rPr>
              <a:t>3x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0F08A44-9390-1F09-0E2F-2F689A4804F7}"/>
              </a:ext>
            </a:extLst>
          </p:cNvPr>
          <p:cNvGrpSpPr/>
          <p:nvPr/>
        </p:nvGrpSpPr>
        <p:grpSpPr>
          <a:xfrm>
            <a:off x="3612459" y="3424274"/>
            <a:ext cx="5305322" cy="3139006"/>
            <a:chOff x="3612459" y="3424274"/>
            <a:chExt cx="5305322" cy="313900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FFD6E63-0A39-7B4A-0AB1-14338346A07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612459" y="3424274"/>
              <a:ext cx="5065313" cy="3139006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A1FAA781-BEBB-4BDD-2101-1CED3CA6E893}"/>
                    </a:ext>
                  </a:extLst>
                </p:cNvPr>
                <p:cNvSpPr/>
                <p:nvPr/>
              </p:nvSpPr>
              <p:spPr>
                <a:xfrm>
                  <a:off x="7894147" y="4707166"/>
                  <a:ext cx="1023634" cy="307777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en-US" sz="1400" dirty="0">
                      <a:solidFill>
                        <a:srgbClr val="FF0000"/>
                      </a:solidFill>
                    </a:rPr>
                    <a:t>200k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r>
                    <a:rPr lang="en-US" sz="1400" dirty="0">
                      <a:solidFill>
                        <a:srgbClr val="FF0000"/>
                      </a:solidFill>
                    </a:rPr>
                    <a:t> </a:t>
                  </a:r>
                  <a:r>
                    <a:rPr lang="en-US" sz="1400" dirty="0">
                      <a:solidFill>
                        <a:srgbClr val="00B050"/>
                      </a:solidFill>
                    </a:rPr>
                    <a:t>(R</a:t>
                  </a:r>
                  <a:r>
                    <a:rPr lang="en-US" sz="1400" baseline="-25000" dirty="0">
                      <a:solidFill>
                        <a:srgbClr val="00B050"/>
                      </a:solidFill>
                    </a:rPr>
                    <a:t>F</a:t>
                  </a:r>
                  <a:r>
                    <a:rPr lang="en-US" sz="1400" dirty="0">
                      <a:solidFill>
                        <a:srgbClr val="00B050"/>
                      </a:solidFill>
                    </a:rPr>
                    <a:t>)</a:t>
                  </a:r>
                  <a:endParaRPr lang="en-US" sz="14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A1FAA781-BEBB-4BDD-2101-1CED3CA6E89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94147" y="4707166"/>
                  <a:ext cx="1023634" cy="307777"/>
                </a:xfrm>
                <a:prstGeom prst="rect">
                  <a:avLst/>
                </a:prstGeom>
                <a:blipFill>
                  <a:blip r:embed="rId7"/>
                  <a:stretch>
                    <a:fillRect l="-1176" b="-16981"/>
                  </a:stretch>
                </a:blipFill>
                <a:ln>
                  <a:solidFill>
                    <a:schemeClr val="bg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9001EB3F-E5C8-4120-98B5-B4D60D0A0320}"/>
                    </a:ext>
                  </a:extLst>
                </p:cNvPr>
                <p:cNvSpPr/>
                <p:nvPr/>
              </p:nvSpPr>
              <p:spPr>
                <a:xfrm>
                  <a:off x="7894147" y="5307236"/>
                  <a:ext cx="1023634" cy="307777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en-US" sz="1400" dirty="0">
                      <a:solidFill>
                        <a:srgbClr val="FF0000"/>
                      </a:solidFill>
                    </a:rPr>
                    <a:t>100k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a14:m>
                  <a:r>
                    <a:rPr lang="en-US" sz="1400" dirty="0">
                      <a:solidFill>
                        <a:srgbClr val="FF0000"/>
                      </a:solidFill>
                    </a:rPr>
                    <a:t> </a:t>
                  </a:r>
                  <a:r>
                    <a:rPr lang="en-US" sz="1400" dirty="0">
                      <a:solidFill>
                        <a:srgbClr val="00B050"/>
                      </a:solidFill>
                    </a:rPr>
                    <a:t>(R</a:t>
                  </a:r>
                  <a:r>
                    <a:rPr lang="en-US" sz="1400" baseline="-25000" dirty="0">
                      <a:solidFill>
                        <a:srgbClr val="00B050"/>
                      </a:solidFill>
                    </a:rPr>
                    <a:t>2</a:t>
                  </a:r>
                  <a:r>
                    <a:rPr lang="en-US" sz="1400" dirty="0">
                      <a:solidFill>
                        <a:srgbClr val="00B050"/>
                      </a:solidFill>
                    </a:rPr>
                    <a:t>)</a:t>
                  </a:r>
                  <a:endParaRPr lang="en-US" sz="14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9001EB3F-E5C8-4120-98B5-B4D60D0A032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94147" y="5307236"/>
                  <a:ext cx="1023634" cy="307777"/>
                </a:xfrm>
                <a:prstGeom prst="rect">
                  <a:avLst/>
                </a:prstGeom>
                <a:blipFill>
                  <a:blip r:embed="rId8"/>
                  <a:stretch>
                    <a:fillRect l="-1176" t="-1923" b="-17308"/>
                  </a:stretch>
                </a:blipFill>
                <a:ln>
                  <a:solidFill>
                    <a:schemeClr val="bg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2236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5" grpId="0" animBg="1"/>
      <p:bldP spid="26" grpId="0" animBg="1"/>
      <p:bldP spid="27" grpId="0"/>
      <p:bldP spid="3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Board </a:t>
            </a:r>
            <a:r>
              <a:rPr lang="en-US" sz="3200" b="1" dirty="0">
                <a:latin typeface="+mn-lt"/>
              </a:rPr>
              <a:t>04</a:t>
            </a:r>
            <a:r>
              <a:rPr lang="en-US" sz="3200" dirty="0">
                <a:latin typeface="+mn-lt"/>
              </a:rPr>
              <a:t> – Goals – </a:t>
            </a:r>
            <a:r>
              <a:rPr lang="en-US" sz="3200" b="1" dirty="0">
                <a:latin typeface="+mn-lt"/>
              </a:rPr>
              <a:t>Part 2 of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Understand how </a:t>
            </a:r>
            <a:r>
              <a:rPr lang="en-US" sz="2400" b="1" dirty="0">
                <a:solidFill>
                  <a:srgbClr val="0070C0"/>
                </a:solidFill>
              </a:rPr>
              <a:t>inductors</a:t>
            </a:r>
            <a:r>
              <a:rPr lang="en-US" sz="2400" dirty="0"/>
              <a:t> store energy in a </a:t>
            </a:r>
            <a:r>
              <a:rPr lang="en-US" sz="2400" b="1" dirty="0"/>
              <a:t>magnetic field</a:t>
            </a:r>
          </a:p>
          <a:p>
            <a:r>
              <a:rPr lang="en-US" sz="2400" dirty="0"/>
              <a:t>Differentiate </a:t>
            </a:r>
            <a:r>
              <a:rPr lang="en-US" sz="2400" b="1" dirty="0"/>
              <a:t>impedance</a:t>
            </a:r>
            <a:r>
              <a:rPr lang="en-US" sz="2400" dirty="0"/>
              <a:t>, </a:t>
            </a:r>
            <a:r>
              <a:rPr lang="en-US" sz="2400" b="1" dirty="0">
                <a:solidFill>
                  <a:srgbClr val="FF0000"/>
                </a:solidFill>
              </a:rPr>
              <a:t>resistance</a:t>
            </a:r>
            <a:r>
              <a:rPr lang="en-US" sz="2400" dirty="0"/>
              <a:t>, and </a:t>
            </a:r>
            <a:r>
              <a:rPr lang="en-US" sz="2400" b="1" dirty="0">
                <a:solidFill>
                  <a:srgbClr val="7030A0"/>
                </a:solidFill>
              </a:rPr>
              <a:t>reactance</a:t>
            </a:r>
          </a:p>
          <a:p>
            <a:r>
              <a:rPr lang="en-US" sz="2400" dirty="0"/>
              <a:t>Appreciate that RLC circuits have a </a:t>
            </a:r>
            <a:r>
              <a:rPr lang="en-US" sz="2400" b="1" dirty="0">
                <a:solidFill>
                  <a:srgbClr val="00B050"/>
                </a:solidFill>
              </a:rPr>
              <a:t>natural resonant frequency</a:t>
            </a:r>
            <a:r>
              <a:rPr lang="en-US" sz="2400" dirty="0"/>
              <a:t> at which they oscillate</a:t>
            </a:r>
          </a:p>
          <a:p>
            <a:r>
              <a:rPr lang="en-US" sz="2400" dirty="0"/>
              <a:t>Simulate an </a:t>
            </a:r>
            <a:r>
              <a:rPr lang="en-US" sz="2400" b="1" dirty="0"/>
              <a:t>RLC</a:t>
            </a:r>
            <a:r>
              <a:rPr lang="en-US" sz="2400" dirty="0"/>
              <a:t> circuit using </a:t>
            </a:r>
            <a:r>
              <a:rPr lang="en-US" sz="2400" b="1" dirty="0">
                <a:solidFill>
                  <a:srgbClr val="0070C0"/>
                </a:solidFill>
              </a:rPr>
              <a:t>Euler's Method </a:t>
            </a:r>
            <a:r>
              <a:rPr lang="en-US" sz="2400" dirty="0"/>
              <a:t>to </a:t>
            </a:r>
            <a:r>
              <a:rPr lang="en-US" sz="2400" i="1" dirty="0"/>
              <a:t>numerically estimate</a:t>
            </a:r>
            <a:r>
              <a:rPr lang="en-US" sz="2400" dirty="0"/>
              <a:t> its frequency response</a:t>
            </a:r>
          </a:p>
          <a:p>
            <a:r>
              <a:rPr lang="en-US" sz="2400" dirty="0"/>
              <a:t>Learn about how </a:t>
            </a:r>
            <a:r>
              <a:rPr lang="en-US" sz="2400" b="1" dirty="0"/>
              <a:t>spectrum analyzers </a:t>
            </a:r>
            <a:r>
              <a:rPr lang="en-US" sz="2400" dirty="0"/>
              <a:t>work and the value they provide engineers and technicians</a:t>
            </a:r>
          </a:p>
          <a:p>
            <a:r>
              <a:rPr lang="en-US" sz="2400" dirty="0"/>
              <a:t>Contrast the </a:t>
            </a:r>
            <a:r>
              <a:rPr lang="en-US" sz="2400" b="1" dirty="0">
                <a:solidFill>
                  <a:srgbClr val="0070C0"/>
                </a:solidFill>
              </a:rPr>
              <a:t>root mean squared</a:t>
            </a:r>
            <a:r>
              <a:rPr lang="en-US" sz="2400" dirty="0"/>
              <a:t> (RMS) of a sinusoidal (alternating) signal versus using the simpler </a:t>
            </a:r>
            <a:r>
              <a:rPr lang="en-US" sz="2400" i="1" dirty="0"/>
              <a:t>arithmetic mean</a:t>
            </a:r>
            <a:r>
              <a:rPr lang="en-US" sz="2400" dirty="0"/>
              <a:t> to calculate the </a:t>
            </a:r>
            <a:r>
              <a:rPr lang="en-US" sz="2400" u="sng" dirty="0"/>
              <a:t>average</a:t>
            </a:r>
            <a:r>
              <a:rPr lang="en-US" sz="2400" dirty="0"/>
              <a:t> value of the signal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3394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Inductors and Impedance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4AE2AF-C7C3-7A4E-B450-4A0CF0AC7CFE}"/>
              </a:ext>
            </a:extLst>
          </p:cNvPr>
          <p:cNvSpPr txBox="1"/>
          <p:nvPr/>
        </p:nvSpPr>
        <p:spPr>
          <a:xfrm>
            <a:off x="664123" y="1591991"/>
            <a:ext cx="7815755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An inductor is a passive two-terminal electrical component that </a:t>
            </a:r>
            <a:r>
              <a:rPr lang="en-US" sz="2000" b="1" dirty="0">
                <a:solidFill>
                  <a:srgbClr val="FF0000"/>
                </a:solidFill>
              </a:rPr>
              <a:t>stores energy in a magnetic field</a:t>
            </a:r>
            <a:r>
              <a:rPr lang="en-US" sz="2000" dirty="0"/>
              <a:t> when electric current flows through it. An inductor typically consists of an insulated wire wound into a coil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When the current flowing through the coil changes, the time-varying magnetic field induces a voltage which opposes the change in current that created it. As a result, </a:t>
            </a:r>
            <a:r>
              <a:rPr lang="en-US" sz="2000" b="1" dirty="0">
                <a:solidFill>
                  <a:srgbClr val="0070C0"/>
                </a:solidFill>
              </a:rPr>
              <a:t>inductors oppose any changes </a:t>
            </a:r>
            <a:r>
              <a:rPr lang="en-US" sz="2000" dirty="0"/>
              <a:t>in current passing through them</a:t>
            </a:r>
            <a:endParaRPr lang="en-US" sz="12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3D432F4-E075-AC62-F540-9065587D819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34071" y="4549568"/>
            <a:ext cx="3436883" cy="16975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1492C69-F9B4-3EBB-39F1-DF68563932D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900000">
            <a:off x="5879213" y="4096477"/>
            <a:ext cx="1689294" cy="16892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D2460B2-AA26-F575-498F-9C2DCBDDE5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6740445" y="5207242"/>
            <a:ext cx="672837" cy="1406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162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Inductors and Impedance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078120-F3BC-647D-4866-E19C0A1672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Inductors </a:t>
            </a:r>
            <a:r>
              <a:rPr lang="en-US" sz="2400" b="1" dirty="0">
                <a:solidFill>
                  <a:srgbClr val="00B050"/>
                </a:solidFill>
              </a:rPr>
              <a:t>slow down current surges or spikes </a:t>
            </a:r>
            <a:r>
              <a:rPr lang="en-US" sz="2400" dirty="0"/>
              <a:t>by temporarily storing energy in an electromagnetic field and then releasing it back into the circuit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Inductors are very common in </a:t>
            </a:r>
            <a:r>
              <a:rPr lang="en-US" sz="2400" b="1" dirty="0"/>
              <a:t>power supplies</a:t>
            </a:r>
            <a:r>
              <a:rPr lang="en-US" sz="2400" dirty="0"/>
              <a:t>, such as to create a </a:t>
            </a:r>
            <a:r>
              <a:rPr lang="en-US" sz="2400" b="1" dirty="0">
                <a:solidFill>
                  <a:srgbClr val="0070C0"/>
                </a:solidFill>
              </a:rPr>
              <a:t>buck</a:t>
            </a:r>
            <a:r>
              <a:rPr lang="en-US" sz="2400" dirty="0"/>
              <a:t> or </a:t>
            </a:r>
            <a:r>
              <a:rPr lang="en-US" sz="2400" b="1" dirty="0">
                <a:solidFill>
                  <a:srgbClr val="0070C0"/>
                </a:solidFill>
              </a:rPr>
              <a:t>boost</a:t>
            </a:r>
            <a:r>
              <a:rPr lang="en-US" sz="2400" dirty="0"/>
              <a:t> </a:t>
            </a:r>
            <a:r>
              <a:rPr lang="en-US" sz="2400" i="1" dirty="0"/>
              <a:t>converter</a:t>
            </a:r>
            <a:r>
              <a:rPr lang="en-US" sz="2400" dirty="0"/>
              <a:t> and they are common in radio circuits to create oscillators and </a:t>
            </a:r>
            <a:r>
              <a:rPr lang="en-US" sz="2400" b="1" dirty="0">
                <a:solidFill>
                  <a:srgbClr val="7030A0"/>
                </a:solidFill>
              </a:rPr>
              <a:t>filters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Electromagnets are the most often used inductors. Everything that moves due to electricity, such as relays, motors, </a:t>
            </a:r>
            <a:r>
              <a:rPr lang="en-US" sz="2400" b="1" dirty="0">
                <a:solidFill>
                  <a:srgbClr val="FF0000"/>
                </a:solidFill>
              </a:rPr>
              <a:t>solenoids</a:t>
            </a:r>
            <a:r>
              <a:rPr lang="en-US" sz="2400" dirty="0"/>
              <a:t>, speakers, etc. uses inductors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Transformers are basically </a:t>
            </a:r>
            <a:r>
              <a:rPr lang="en-US" sz="2400" u="sng" dirty="0"/>
              <a:t>two inductors</a:t>
            </a:r>
            <a:r>
              <a:rPr lang="en-US" sz="2400" dirty="0"/>
              <a:t> wound around the same core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777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Inductors and Impedance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44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A871298-D4DA-2115-A60A-F8E8445C8C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428" y="1885007"/>
            <a:ext cx="4175084" cy="3241630"/>
          </a:xfrm>
          <a:prstGeom prst="rect">
            <a:avLst/>
          </a:prstGeom>
          <a:ln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7C0D8D-A1E4-1787-398B-1419A68A1E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8010" y="1885007"/>
            <a:ext cx="4160562" cy="3241630"/>
          </a:xfrm>
          <a:prstGeom prst="rect">
            <a:avLst/>
          </a:prstGeom>
          <a:ln>
            <a:noFill/>
          </a:ln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D239D38-BE15-4351-E50A-E12D8AF8F552}"/>
              </a:ext>
            </a:extLst>
          </p:cNvPr>
          <p:cNvSpPr/>
          <p:nvPr/>
        </p:nvSpPr>
        <p:spPr>
          <a:xfrm>
            <a:off x="285428" y="3429000"/>
            <a:ext cx="4175084" cy="16976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FA11D9E-C948-5E6A-84D6-2D228F97BE44}"/>
              </a:ext>
            </a:extLst>
          </p:cNvPr>
          <p:cNvSpPr/>
          <p:nvPr/>
        </p:nvSpPr>
        <p:spPr>
          <a:xfrm>
            <a:off x="4698010" y="3267856"/>
            <a:ext cx="4175084" cy="18587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B30D460-7DCB-727C-5C00-91CB1AB94C6E}"/>
              </a:ext>
            </a:extLst>
          </p:cNvPr>
          <p:cNvSpPr/>
          <p:nvPr/>
        </p:nvSpPr>
        <p:spPr>
          <a:xfrm>
            <a:off x="4698010" y="1634203"/>
            <a:ext cx="4175084" cy="16976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266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Inductors and Impedance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45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84DCFE5-202B-DFCA-81A7-2A58B1FA69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476" y="1537303"/>
            <a:ext cx="7619048" cy="48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71977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RLC</a:t>
            </a:r>
            <a:r>
              <a:rPr lang="en-US" sz="3200" dirty="0">
                <a:latin typeface="+mn-lt"/>
              </a:rPr>
              <a:t> Circuit – Total Impedance</a:t>
            </a:r>
            <a:endParaRPr lang="en-US" sz="3200" b="1" dirty="0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46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BC9BD10-C0D9-78B0-F97F-97EB4BD960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4297" y="1840592"/>
            <a:ext cx="6795405" cy="4125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66909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Inductors and Impedance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47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161923E-0E17-F78C-D6E3-F1402DC5EE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8090" y="1510808"/>
            <a:ext cx="5227821" cy="14921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6F395C8-0038-7452-7717-9314D2E8FCA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27744" y="3198298"/>
            <a:ext cx="3515194" cy="329457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4324FF3-257A-B44A-6956-C0DBB7F02C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063" y="3393703"/>
            <a:ext cx="3638316" cy="2903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09294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An </a:t>
            </a:r>
            <a:r>
              <a:rPr lang="en-US" sz="3200" b="1" dirty="0">
                <a:latin typeface="+mn-lt"/>
              </a:rPr>
              <a:t>Undriven</a:t>
            </a:r>
            <a:r>
              <a:rPr lang="en-US" sz="3200" dirty="0">
                <a:latin typeface="+mn-lt"/>
              </a:rPr>
              <a:t> RLC Circuit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48</a:t>
            </a:fld>
            <a:endParaRPr lang="en-US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2B5E0579-FA27-9A02-B0C4-3E3307E37E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4857" y="1447330"/>
            <a:ext cx="6114286" cy="5152381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8A635B62-48D6-0D54-F37A-55CEA2AE96DB}"/>
              </a:ext>
            </a:extLst>
          </p:cNvPr>
          <p:cNvSpPr txBox="1"/>
          <p:nvPr/>
        </p:nvSpPr>
        <p:spPr>
          <a:xfrm>
            <a:off x="4879298" y="4777558"/>
            <a:ext cx="3904255" cy="923330"/>
          </a:xfrm>
          <a:prstGeom prst="rect">
            <a:avLst/>
          </a:prstGeom>
          <a:solidFill>
            <a:schemeClr val="bg1"/>
          </a:solidFill>
          <a:ln w="1905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Lacking additional energy, the circuit's power </a:t>
            </a:r>
            <a:r>
              <a:rPr lang="en-US" i="1" dirty="0">
                <a:solidFill>
                  <a:srgbClr val="7030A0"/>
                </a:solidFill>
              </a:rPr>
              <a:t>drains</a:t>
            </a:r>
            <a:r>
              <a:rPr lang="en-US" dirty="0">
                <a:solidFill>
                  <a:srgbClr val="7030A0"/>
                </a:solidFill>
              </a:rPr>
              <a:t> away as it transforms into </a:t>
            </a:r>
            <a:r>
              <a:rPr lang="en-US" b="1" dirty="0">
                <a:solidFill>
                  <a:srgbClr val="FF0000"/>
                </a:solidFill>
              </a:rPr>
              <a:t>heat</a:t>
            </a:r>
            <a:r>
              <a:rPr lang="en-US" dirty="0">
                <a:solidFill>
                  <a:srgbClr val="7030A0"/>
                </a:solidFill>
              </a:rPr>
              <a:t> within the resistor.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86633294-E1F4-8E27-4EA9-5C42DF7A87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4261" y="2049291"/>
            <a:ext cx="1188823" cy="1646063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A5D7B037-19B7-C0DD-0200-420EF4415DF7}"/>
              </a:ext>
            </a:extLst>
          </p:cNvPr>
          <p:cNvSpPr/>
          <p:nvPr/>
        </p:nvSpPr>
        <p:spPr>
          <a:xfrm>
            <a:off x="1560101" y="3773851"/>
            <a:ext cx="199643" cy="109142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181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6" presetClass="entr" presetSubtype="2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2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9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04E2372-ED00-ACFF-1450-5C61698889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857" y="1447330"/>
            <a:ext cx="6114286" cy="515238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An </a:t>
            </a:r>
            <a:r>
              <a:rPr lang="en-US" sz="3200" b="1" dirty="0">
                <a:latin typeface="+mn-lt"/>
              </a:rPr>
              <a:t>Undriven</a:t>
            </a:r>
            <a:r>
              <a:rPr lang="en-US" sz="3200" dirty="0">
                <a:latin typeface="+mn-lt"/>
              </a:rPr>
              <a:t> RLC Circuit  </a:t>
            </a:r>
            <a:endParaRPr lang="en-US" sz="3200" b="1" dirty="0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49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BE06C9-8C6A-7996-0BFD-374CE0B0652B}"/>
              </a:ext>
            </a:extLst>
          </p:cNvPr>
          <p:cNvSpPr txBox="1"/>
          <p:nvPr/>
        </p:nvSpPr>
        <p:spPr>
          <a:xfrm>
            <a:off x="6064458" y="2459273"/>
            <a:ext cx="2450892" cy="1754326"/>
          </a:xfrm>
          <a:prstGeom prst="rect">
            <a:avLst/>
          </a:prstGeom>
          <a:solidFill>
            <a:schemeClr val="bg1"/>
          </a:solidFill>
          <a:ln w="1905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Every RLC circuit has a specific fixed </a:t>
            </a:r>
            <a:r>
              <a:rPr lang="en-US" u="sng" dirty="0">
                <a:solidFill>
                  <a:srgbClr val="7030A0"/>
                </a:solidFill>
              </a:rPr>
              <a:t>fundamental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b="1" dirty="0">
                <a:solidFill>
                  <a:srgbClr val="7030A0"/>
                </a:solidFill>
              </a:rPr>
              <a:t>frequency</a:t>
            </a:r>
            <a:r>
              <a:rPr lang="en-US" dirty="0">
                <a:solidFill>
                  <a:srgbClr val="7030A0"/>
                </a:solidFill>
              </a:rPr>
              <a:t> in which it </a:t>
            </a:r>
            <a:r>
              <a:rPr lang="en-US" i="1" dirty="0">
                <a:solidFill>
                  <a:srgbClr val="7030A0"/>
                </a:solidFill>
              </a:rPr>
              <a:t>oscillates</a:t>
            </a:r>
            <a:r>
              <a:rPr lang="en-US" dirty="0">
                <a:solidFill>
                  <a:srgbClr val="7030A0"/>
                </a:solidFill>
              </a:rPr>
              <a:t> based on its</a:t>
            </a:r>
          </a:p>
          <a:p>
            <a:pPr algn="ctr"/>
            <a:r>
              <a:rPr lang="en-US" b="1" dirty="0">
                <a:solidFill>
                  <a:srgbClr val="7030A0"/>
                </a:solidFill>
              </a:rPr>
              <a:t>L</a:t>
            </a:r>
            <a:r>
              <a:rPr lang="en-US" dirty="0">
                <a:solidFill>
                  <a:srgbClr val="7030A0"/>
                </a:solidFill>
              </a:rPr>
              <a:t> and </a:t>
            </a:r>
            <a:r>
              <a:rPr lang="en-US" b="1" dirty="0">
                <a:solidFill>
                  <a:srgbClr val="7030A0"/>
                </a:solidFill>
              </a:rPr>
              <a:t>C</a:t>
            </a:r>
            <a:r>
              <a:rPr lang="en-US" dirty="0">
                <a:solidFill>
                  <a:srgbClr val="7030A0"/>
                </a:solidFill>
              </a:rPr>
              <a:t> values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892575A-5250-A523-1C9B-3C858DB507FA}"/>
              </a:ext>
            </a:extLst>
          </p:cNvPr>
          <p:cNvGrpSpPr/>
          <p:nvPr/>
        </p:nvGrpSpPr>
        <p:grpSpPr>
          <a:xfrm>
            <a:off x="2623634" y="2690734"/>
            <a:ext cx="2928076" cy="3234548"/>
            <a:chOff x="2623634" y="2690734"/>
            <a:chExt cx="2928076" cy="3234548"/>
          </a:xfrm>
        </p:grpSpPr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7DAAB377-B512-9E34-A107-AB0C86DE9295}"/>
                </a:ext>
              </a:extLst>
            </p:cNvPr>
            <p:cNvCxnSpPr>
              <a:cxnSpLocks/>
            </p:cNvCxnSpPr>
            <p:nvPr/>
          </p:nvCxnSpPr>
          <p:spPr>
            <a:xfrm>
              <a:off x="2623634" y="2690734"/>
              <a:ext cx="0" cy="3234548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26B39F99-905A-288A-DD50-C7251AED2079}"/>
                </a:ext>
              </a:extLst>
            </p:cNvPr>
            <p:cNvCxnSpPr>
              <a:cxnSpLocks/>
            </p:cNvCxnSpPr>
            <p:nvPr/>
          </p:nvCxnSpPr>
          <p:spPr>
            <a:xfrm>
              <a:off x="2895955" y="2690734"/>
              <a:ext cx="0" cy="3234548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B3C51B6B-42AD-8B57-EC00-40B6F32E34A0}"/>
                </a:ext>
              </a:extLst>
            </p:cNvPr>
            <p:cNvCxnSpPr>
              <a:cxnSpLocks/>
            </p:cNvCxnSpPr>
            <p:nvPr/>
          </p:nvCxnSpPr>
          <p:spPr>
            <a:xfrm>
              <a:off x="3160781" y="2690734"/>
              <a:ext cx="0" cy="3234548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752E3FC2-E079-0212-1369-0653964D1B61}"/>
                </a:ext>
              </a:extLst>
            </p:cNvPr>
            <p:cNvCxnSpPr>
              <a:cxnSpLocks/>
            </p:cNvCxnSpPr>
            <p:nvPr/>
          </p:nvCxnSpPr>
          <p:spPr>
            <a:xfrm>
              <a:off x="3425607" y="2690734"/>
              <a:ext cx="0" cy="3234548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89F74923-F2EA-631E-C3E3-5B7E921A6D17}"/>
                </a:ext>
              </a:extLst>
            </p:cNvPr>
            <p:cNvCxnSpPr>
              <a:cxnSpLocks/>
            </p:cNvCxnSpPr>
            <p:nvPr/>
          </p:nvCxnSpPr>
          <p:spPr>
            <a:xfrm>
              <a:off x="3690433" y="2690734"/>
              <a:ext cx="0" cy="3234548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E675162-2CCF-824C-EEB3-DB71D3D1257B}"/>
                </a:ext>
              </a:extLst>
            </p:cNvPr>
            <p:cNvCxnSpPr>
              <a:cxnSpLocks/>
            </p:cNvCxnSpPr>
            <p:nvPr/>
          </p:nvCxnSpPr>
          <p:spPr>
            <a:xfrm>
              <a:off x="3955259" y="2690734"/>
              <a:ext cx="0" cy="3234548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1DA8679B-52FF-6AA1-61A4-A709E22BE6CC}"/>
                </a:ext>
              </a:extLst>
            </p:cNvPr>
            <p:cNvCxnSpPr>
              <a:cxnSpLocks/>
            </p:cNvCxnSpPr>
            <p:nvPr/>
          </p:nvCxnSpPr>
          <p:spPr>
            <a:xfrm>
              <a:off x="4220085" y="2690734"/>
              <a:ext cx="0" cy="3234548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6613571-7139-0390-9B95-B94CA568A6C8}"/>
                </a:ext>
              </a:extLst>
            </p:cNvPr>
            <p:cNvCxnSpPr>
              <a:cxnSpLocks/>
            </p:cNvCxnSpPr>
            <p:nvPr/>
          </p:nvCxnSpPr>
          <p:spPr>
            <a:xfrm>
              <a:off x="4492406" y="2690734"/>
              <a:ext cx="0" cy="3234548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3B4633A9-4073-C3F5-1A39-22CCF7D988F0}"/>
                </a:ext>
              </a:extLst>
            </p:cNvPr>
            <p:cNvCxnSpPr>
              <a:cxnSpLocks/>
            </p:cNvCxnSpPr>
            <p:nvPr/>
          </p:nvCxnSpPr>
          <p:spPr>
            <a:xfrm>
              <a:off x="4757232" y="2690734"/>
              <a:ext cx="0" cy="3234548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94B2424-D613-CA5A-99BD-FFEF5D5635B7}"/>
                </a:ext>
              </a:extLst>
            </p:cNvPr>
            <p:cNvCxnSpPr>
              <a:cxnSpLocks/>
            </p:cNvCxnSpPr>
            <p:nvPr/>
          </p:nvCxnSpPr>
          <p:spPr>
            <a:xfrm>
              <a:off x="5022058" y="2690734"/>
              <a:ext cx="0" cy="3234548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77A48B66-7D90-253E-4E46-1481EB5A734C}"/>
                </a:ext>
              </a:extLst>
            </p:cNvPr>
            <p:cNvCxnSpPr>
              <a:cxnSpLocks/>
            </p:cNvCxnSpPr>
            <p:nvPr/>
          </p:nvCxnSpPr>
          <p:spPr>
            <a:xfrm>
              <a:off x="5286884" y="2690734"/>
              <a:ext cx="0" cy="3234548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55BEEB3-A8B5-33B4-7E51-0171EAC8CBBF}"/>
                </a:ext>
              </a:extLst>
            </p:cNvPr>
            <p:cNvCxnSpPr>
              <a:cxnSpLocks/>
            </p:cNvCxnSpPr>
            <p:nvPr/>
          </p:nvCxnSpPr>
          <p:spPr>
            <a:xfrm>
              <a:off x="5551710" y="2690734"/>
              <a:ext cx="0" cy="3234548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77667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AFE26E1-A6DE-ABAE-B87C-C7504C2825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903" y="2217674"/>
            <a:ext cx="8252194" cy="34047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AITRIP AD9833 – Signal Generator with SPI</a:t>
            </a:r>
            <a:endParaRPr lang="en-US" sz="3200" b="1" dirty="0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201C46-EFA5-4238-C895-A600BD242460}"/>
              </a:ext>
            </a:extLst>
          </p:cNvPr>
          <p:cNvSpPr txBox="1"/>
          <p:nvPr/>
        </p:nvSpPr>
        <p:spPr>
          <a:xfrm>
            <a:off x="1547301" y="1506023"/>
            <a:ext cx="60493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https://www.amazon.com/gp/product/B09154XMGS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8EB570B-ECD3-5D28-5026-AD0E11978F40}"/>
              </a:ext>
            </a:extLst>
          </p:cNvPr>
          <p:cNvSpPr/>
          <p:nvPr/>
        </p:nvSpPr>
        <p:spPr>
          <a:xfrm>
            <a:off x="4150518" y="2258274"/>
            <a:ext cx="497682" cy="23098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7BAE864-CA82-1ED8-E222-50571DD5FB78}"/>
              </a:ext>
            </a:extLst>
          </p:cNvPr>
          <p:cNvSpPr/>
          <p:nvPr/>
        </p:nvSpPr>
        <p:spPr>
          <a:xfrm>
            <a:off x="3538519" y="3107846"/>
            <a:ext cx="445294" cy="23098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B7AA733A-1E48-10A2-F15F-4304294498C2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3824546" y="2648523"/>
            <a:ext cx="734081" cy="415546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5484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Driven Oscillators - </a:t>
            </a:r>
            <a:r>
              <a:rPr lang="en-US" sz="3200" b="1" dirty="0">
                <a:latin typeface="+mn-lt"/>
              </a:rPr>
              <a:t>Resonance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50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E8F97C-905D-0C51-6CC4-B2D125D66E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0198" y="1616054"/>
            <a:ext cx="5843603" cy="506303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B74E219-A47B-5382-7ED4-172FAF9E845E}"/>
              </a:ext>
            </a:extLst>
          </p:cNvPr>
          <p:cNvCxnSpPr/>
          <p:nvPr/>
        </p:nvCxnSpPr>
        <p:spPr>
          <a:xfrm>
            <a:off x="2698230" y="4294682"/>
            <a:ext cx="584616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5054522B-5578-AAC5-5FD9-9CB5D02DA146}"/>
              </a:ext>
            </a:extLst>
          </p:cNvPr>
          <p:cNvSpPr/>
          <p:nvPr/>
        </p:nvSpPr>
        <p:spPr>
          <a:xfrm>
            <a:off x="3282847" y="4182254"/>
            <a:ext cx="801974" cy="20236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5C49163-AB24-16F8-B7C2-0E6A7556C4AD}"/>
              </a:ext>
            </a:extLst>
          </p:cNvPr>
          <p:cNvCxnSpPr>
            <a:cxnSpLocks/>
          </p:cNvCxnSpPr>
          <p:nvPr/>
        </p:nvCxnSpPr>
        <p:spPr>
          <a:xfrm>
            <a:off x="1269168" y="1883764"/>
            <a:ext cx="584616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91AADBF-FFB7-5029-824C-62312B880725}"/>
              </a:ext>
            </a:extLst>
          </p:cNvPr>
          <p:cNvCxnSpPr>
            <a:cxnSpLocks/>
          </p:cNvCxnSpPr>
          <p:nvPr/>
        </p:nvCxnSpPr>
        <p:spPr>
          <a:xfrm>
            <a:off x="3987384" y="1861279"/>
            <a:ext cx="584616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C98F2B7-CEA0-B5BC-1EB6-37C3FF4EF1D9}"/>
              </a:ext>
            </a:extLst>
          </p:cNvPr>
          <p:cNvCxnSpPr>
            <a:cxnSpLocks/>
          </p:cNvCxnSpPr>
          <p:nvPr/>
        </p:nvCxnSpPr>
        <p:spPr>
          <a:xfrm>
            <a:off x="5876145" y="3597640"/>
            <a:ext cx="1506511" cy="0"/>
          </a:xfrm>
          <a:prstGeom prst="straightConnector1">
            <a:avLst/>
          </a:prstGeom>
          <a:ln w="28575">
            <a:solidFill>
              <a:srgbClr val="00B0F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38203C6-155B-2768-6F0E-4C78621A6F85}"/>
              </a:ext>
            </a:extLst>
          </p:cNvPr>
          <p:cNvCxnSpPr>
            <a:cxnSpLocks/>
          </p:cNvCxnSpPr>
          <p:nvPr/>
        </p:nvCxnSpPr>
        <p:spPr>
          <a:xfrm>
            <a:off x="5876145" y="3854971"/>
            <a:ext cx="1506511" cy="0"/>
          </a:xfrm>
          <a:prstGeom prst="straightConnector1">
            <a:avLst/>
          </a:prstGeom>
          <a:ln w="28575">
            <a:solidFill>
              <a:srgbClr val="00B0F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FE750FD-ED08-AF13-B840-6103F7DE6768}"/>
              </a:ext>
            </a:extLst>
          </p:cNvPr>
          <p:cNvCxnSpPr/>
          <p:nvPr/>
        </p:nvCxnSpPr>
        <p:spPr>
          <a:xfrm flipV="1">
            <a:off x="7329488" y="3605135"/>
            <a:ext cx="0" cy="242341"/>
          </a:xfrm>
          <a:prstGeom prst="straightConnector1">
            <a:avLst/>
          </a:prstGeom>
          <a:ln w="28575">
            <a:solidFill>
              <a:srgbClr val="00B0F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07B340A-119E-8DA1-45FD-ABECCFB6E106}"/>
              </a:ext>
            </a:extLst>
          </p:cNvPr>
          <p:cNvCxnSpPr>
            <a:cxnSpLocks/>
          </p:cNvCxnSpPr>
          <p:nvPr/>
        </p:nvCxnSpPr>
        <p:spPr>
          <a:xfrm>
            <a:off x="4304677" y="5698764"/>
            <a:ext cx="1506511" cy="0"/>
          </a:xfrm>
          <a:prstGeom prst="straightConnector1">
            <a:avLst/>
          </a:prstGeom>
          <a:ln w="28575">
            <a:solidFill>
              <a:srgbClr val="00B0F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9C5BA89-DCBE-6101-DEC7-B2AC4D48BED1}"/>
              </a:ext>
            </a:extLst>
          </p:cNvPr>
          <p:cNvCxnSpPr>
            <a:cxnSpLocks/>
          </p:cNvCxnSpPr>
          <p:nvPr/>
        </p:nvCxnSpPr>
        <p:spPr>
          <a:xfrm>
            <a:off x="4304677" y="6570685"/>
            <a:ext cx="1506511" cy="0"/>
          </a:xfrm>
          <a:prstGeom prst="straightConnector1">
            <a:avLst/>
          </a:prstGeom>
          <a:ln w="28575">
            <a:solidFill>
              <a:srgbClr val="00B0F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5FB5071-1F6E-A348-A74A-95A5993370A3}"/>
              </a:ext>
            </a:extLst>
          </p:cNvPr>
          <p:cNvCxnSpPr>
            <a:cxnSpLocks/>
          </p:cNvCxnSpPr>
          <p:nvPr/>
        </p:nvCxnSpPr>
        <p:spPr>
          <a:xfrm flipV="1">
            <a:off x="5758020" y="5706259"/>
            <a:ext cx="0" cy="856931"/>
          </a:xfrm>
          <a:prstGeom prst="straightConnector1">
            <a:avLst/>
          </a:prstGeom>
          <a:ln w="28575">
            <a:solidFill>
              <a:srgbClr val="00B0F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6829834B-2FE5-365B-7FF7-7E6089C33233}"/>
              </a:ext>
            </a:extLst>
          </p:cNvPr>
          <p:cNvSpPr/>
          <p:nvPr/>
        </p:nvSpPr>
        <p:spPr>
          <a:xfrm>
            <a:off x="7265194" y="3605135"/>
            <a:ext cx="117462" cy="242340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03958EC-16DF-65AE-81AE-F183E89483F3}"/>
              </a:ext>
            </a:extLst>
          </p:cNvPr>
          <p:cNvSpPr/>
          <p:nvPr/>
        </p:nvSpPr>
        <p:spPr>
          <a:xfrm>
            <a:off x="5700793" y="5695386"/>
            <a:ext cx="117462" cy="867804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BAF5C39A-E3B0-9DA1-9FEF-AAB2C8E5FC0B}"/>
              </a:ext>
            </a:extLst>
          </p:cNvPr>
          <p:cNvCxnSpPr>
            <a:stCxn id="27" idx="3"/>
            <a:endCxn id="28" idx="3"/>
          </p:cNvCxnSpPr>
          <p:nvPr/>
        </p:nvCxnSpPr>
        <p:spPr>
          <a:xfrm flipH="1">
            <a:off x="5818255" y="3726305"/>
            <a:ext cx="1564401" cy="2402983"/>
          </a:xfrm>
          <a:prstGeom prst="bentConnector3">
            <a:avLst>
              <a:gd name="adj1" fmla="val -14613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E9698E84-7308-D9F8-1AF9-71CCCBBAF8F2}"/>
              </a:ext>
            </a:extLst>
          </p:cNvPr>
          <p:cNvSpPr txBox="1"/>
          <p:nvPr/>
        </p:nvSpPr>
        <p:spPr>
          <a:xfrm>
            <a:off x="6738712" y="4499943"/>
            <a:ext cx="1745102" cy="954107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 system driven at its resonant frequency will experience </a:t>
            </a:r>
            <a:r>
              <a:rPr lang="en-US" sz="1400" b="1" dirty="0"/>
              <a:t>maximum</a:t>
            </a:r>
            <a:r>
              <a:rPr lang="en-US" sz="1400" dirty="0"/>
              <a:t> </a:t>
            </a:r>
            <a:r>
              <a:rPr lang="en-US" sz="1400" i="1" dirty="0"/>
              <a:t>amplitude</a:t>
            </a:r>
          </a:p>
        </p:txBody>
      </p:sp>
    </p:spTree>
    <p:extLst>
      <p:ext uri="{BB962C8B-B14F-4D97-AF65-F5344CB8AC3E}">
        <p14:creationId xmlns:p14="http://schemas.microsoft.com/office/powerpoint/2010/main" val="842268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3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Driven Oscillators - </a:t>
            </a:r>
            <a:r>
              <a:rPr lang="en-US" sz="3200" b="1" dirty="0">
                <a:latin typeface="+mn-lt"/>
              </a:rPr>
              <a:t>Resonance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51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F3EEC7-84CC-7A16-3A2E-6DD24BE03C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7887" y="1690689"/>
            <a:ext cx="6108225" cy="4712784"/>
          </a:xfrm>
          <a:prstGeom prst="rect">
            <a:avLst/>
          </a:pr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CD79DBD-0090-A6D5-E581-99CC999B8601}"/>
              </a:ext>
            </a:extLst>
          </p:cNvPr>
          <p:cNvSpPr/>
          <p:nvPr/>
        </p:nvSpPr>
        <p:spPr>
          <a:xfrm>
            <a:off x="2166079" y="2428099"/>
            <a:ext cx="4684426" cy="1574275"/>
          </a:xfrm>
          <a:custGeom>
            <a:avLst/>
            <a:gdLst>
              <a:gd name="connsiteX0" fmla="*/ 0 w 4684426"/>
              <a:gd name="connsiteY0" fmla="*/ 1574275 h 1574275"/>
              <a:gd name="connsiteX1" fmla="*/ 224852 w 4684426"/>
              <a:gd name="connsiteY1" fmla="*/ 1349422 h 1574275"/>
              <a:gd name="connsiteX2" fmla="*/ 307298 w 4684426"/>
              <a:gd name="connsiteY2" fmla="*/ 1274471 h 1574275"/>
              <a:gd name="connsiteX3" fmla="*/ 352269 w 4684426"/>
              <a:gd name="connsiteY3" fmla="*/ 1236996 h 1574275"/>
              <a:gd name="connsiteX4" fmla="*/ 434714 w 4684426"/>
              <a:gd name="connsiteY4" fmla="*/ 1147055 h 1574275"/>
              <a:gd name="connsiteX5" fmla="*/ 517160 w 4684426"/>
              <a:gd name="connsiteY5" fmla="*/ 1079599 h 1574275"/>
              <a:gd name="connsiteX6" fmla="*/ 599606 w 4684426"/>
              <a:gd name="connsiteY6" fmla="*/ 1004649 h 1574275"/>
              <a:gd name="connsiteX7" fmla="*/ 644577 w 4684426"/>
              <a:gd name="connsiteY7" fmla="*/ 952183 h 1574275"/>
              <a:gd name="connsiteX8" fmla="*/ 734518 w 4684426"/>
              <a:gd name="connsiteY8" fmla="*/ 899717 h 1574275"/>
              <a:gd name="connsiteX9" fmla="*/ 816964 w 4684426"/>
              <a:gd name="connsiteY9" fmla="*/ 847252 h 1574275"/>
              <a:gd name="connsiteX10" fmla="*/ 914400 w 4684426"/>
              <a:gd name="connsiteY10" fmla="*/ 787291 h 1574275"/>
              <a:gd name="connsiteX11" fmla="*/ 966865 w 4684426"/>
              <a:gd name="connsiteY11" fmla="*/ 757311 h 1574275"/>
              <a:gd name="connsiteX12" fmla="*/ 1034321 w 4684426"/>
              <a:gd name="connsiteY12" fmla="*/ 727331 h 1574275"/>
              <a:gd name="connsiteX13" fmla="*/ 1146747 w 4684426"/>
              <a:gd name="connsiteY13" fmla="*/ 659875 h 1574275"/>
              <a:gd name="connsiteX14" fmla="*/ 1199213 w 4684426"/>
              <a:gd name="connsiteY14" fmla="*/ 637390 h 1574275"/>
              <a:gd name="connsiteX15" fmla="*/ 1266669 w 4684426"/>
              <a:gd name="connsiteY15" fmla="*/ 592419 h 1574275"/>
              <a:gd name="connsiteX16" fmla="*/ 1409075 w 4684426"/>
              <a:gd name="connsiteY16" fmla="*/ 532458 h 1574275"/>
              <a:gd name="connsiteX17" fmla="*/ 1618937 w 4684426"/>
              <a:gd name="connsiteY17" fmla="*/ 435022 h 1574275"/>
              <a:gd name="connsiteX18" fmla="*/ 1723869 w 4684426"/>
              <a:gd name="connsiteY18" fmla="*/ 390052 h 1574275"/>
              <a:gd name="connsiteX19" fmla="*/ 1776334 w 4684426"/>
              <a:gd name="connsiteY19" fmla="*/ 382557 h 1574275"/>
              <a:gd name="connsiteX20" fmla="*/ 1896255 w 4684426"/>
              <a:gd name="connsiteY20" fmla="*/ 345081 h 1574275"/>
              <a:gd name="connsiteX21" fmla="*/ 1956216 w 4684426"/>
              <a:gd name="connsiteY21" fmla="*/ 322596 h 1574275"/>
              <a:gd name="connsiteX22" fmla="*/ 2106118 w 4684426"/>
              <a:gd name="connsiteY22" fmla="*/ 285121 h 1574275"/>
              <a:gd name="connsiteX23" fmla="*/ 2166078 w 4684426"/>
              <a:gd name="connsiteY23" fmla="*/ 270131 h 1574275"/>
              <a:gd name="connsiteX24" fmla="*/ 2330970 w 4684426"/>
              <a:gd name="connsiteY24" fmla="*/ 232655 h 1574275"/>
              <a:gd name="connsiteX25" fmla="*/ 2420911 w 4684426"/>
              <a:gd name="connsiteY25" fmla="*/ 217665 h 1574275"/>
              <a:gd name="connsiteX26" fmla="*/ 2563318 w 4684426"/>
              <a:gd name="connsiteY26" fmla="*/ 187685 h 1574275"/>
              <a:gd name="connsiteX27" fmla="*/ 2765685 w 4684426"/>
              <a:gd name="connsiteY27" fmla="*/ 165199 h 1574275"/>
              <a:gd name="connsiteX28" fmla="*/ 2833141 w 4684426"/>
              <a:gd name="connsiteY28" fmla="*/ 157704 h 1574275"/>
              <a:gd name="connsiteX29" fmla="*/ 2878111 w 4684426"/>
              <a:gd name="connsiteY29" fmla="*/ 150209 h 1574275"/>
              <a:gd name="connsiteX30" fmla="*/ 3132944 w 4684426"/>
              <a:gd name="connsiteY30" fmla="*/ 127724 h 1574275"/>
              <a:gd name="connsiteX31" fmla="*/ 3237875 w 4684426"/>
              <a:gd name="connsiteY31" fmla="*/ 112734 h 1574275"/>
              <a:gd name="connsiteX32" fmla="*/ 3380282 w 4684426"/>
              <a:gd name="connsiteY32" fmla="*/ 105239 h 1574275"/>
              <a:gd name="connsiteX33" fmla="*/ 3567659 w 4684426"/>
              <a:gd name="connsiteY33" fmla="*/ 90249 h 1574275"/>
              <a:gd name="connsiteX34" fmla="*/ 3620124 w 4684426"/>
              <a:gd name="connsiteY34" fmla="*/ 82753 h 1574275"/>
              <a:gd name="connsiteX35" fmla="*/ 3665095 w 4684426"/>
              <a:gd name="connsiteY35" fmla="*/ 75258 h 1574275"/>
              <a:gd name="connsiteX36" fmla="*/ 3829987 w 4684426"/>
              <a:gd name="connsiteY36" fmla="*/ 60268 h 1574275"/>
              <a:gd name="connsiteX37" fmla="*/ 3972393 w 4684426"/>
              <a:gd name="connsiteY37" fmla="*/ 45278 h 1574275"/>
              <a:gd name="connsiteX38" fmla="*/ 4024859 w 4684426"/>
              <a:gd name="connsiteY38" fmla="*/ 37783 h 1574275"/>
              <a:gd name="connsiteX39" fmla="*/ 4219731 w 4684426"/>
              <a:gd name="connsiteY39" fmla="*/ 30288 h 1574275"/>
              <a:gd name="connsiteX40" fmla="*/ 4362137 w 4684426"/>
              <a:gd name="connsiteY40" fmla="*/ 15298 h 1574275"/>
              <a:gd name="connsiteX41" fmla="*/ 4407108 w 4684426"/>
              <a:gd name="connsiteY41" fmla="*/ 7803 h 1574275"/>
              <a:gd name="connsiteX42" fmla="*/ 4684426 w 4684426"/>
              <a:gd name="connsiteY42" fmla="*/ 308 h 1574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4684426" h="1574275">
                <a:moveTo>
                  <a:pt x="0" y="1574275"/>
                </a:moveTo>
                <a:cubicBezTo>
                  <a:pt x="84394" y="1468779"/>
                  <a:pt x="29032" y="1534657"/>
                  <a:pt x="224852" y="1349422"/>
                </a:cubicBezTo>
                <a:cubicBezTo>
                  <a:pt x="251834" y="1323899"/>
                  <a:pt x="279448" y="1299044"/>
                  <a:pt x="307298" y="1274471"/>
                </a:cubicBezTo>
                <a:cubicBezTo>
                  <a:pt x="321930" y="1261561"/>
                  <a:pt x="339777" y="1251986"/>
                  <a:pt x="352269" y="1236996"/>
                </a:cubicBezTo>
                <a:cubicBezTo>
                  <a:pt x="383279" y="1199784"/>
                  <a:pt x="397715" y="1179701"/>
                  <a:pt x="434714" y="1147055"/>
                </a:cubicBezTo>
                <a:cubicBezTo>
                  <a:pt x="461339" y="1123562"/>
                  <a:pt x="490286" y="1102808"/>
                  <a:pt x="517160" y="1079599"/>
                </a:cubicBezTo>
                <a:cubicBezTo>
                  <a:pt x="545269" y="1055323"/>
                  <a:pt x="573343" y="1030911"/>
                  <a:pt x="599606" y="1004649"/>
                </a:cubicBezTo>
                <a:cubicBezTo>
                  <a:pt x="615894" y="988362"/>
                  <a:pt x="626395" y="966325"/>
                  <a:pt x="644577" y="952183"/>
                </a:cubicBezTo>
                <a:cubicBezTo>
                  <a:pt x="671974" y="930874"/>
                  <a:pt x="707854" y="921937"/>
                  <a:pt x="734518" y="899717"/>
                </a:cubicBezTo>
                <a:cubicBezTo>
                  <a:pt x="789824" y="853629"/>
                  <a:pt x="761371" y="869489"/>
                  <a:pt x="816964" y="847252"/>
                </a:cubicBezTo>
                <a:cubicBezTo>
                  <a:pt x="878534" y="797994"/>
                  <a:pt x="830847" y="831852"/>
                  <a:pt x="914400" y="787291"/>
                </a:cubicBezTo>
                <a:cubicBezTo>
                  <a:pt x="932173" y="777812"/>
                  <a:pt x="948849" y="766319"/>
                  <a:pt x="966865" y="757311"/>
                </a:cubicBezTo>
                <a:cubicBezTo>
                  <a:pt x="988873" y="746307"/>
                  <a:pt x="1012685" y="739050"/>
                  <a:pt x="1034321" y="727331"/>
                </a:cubicBezTo>
                <a:cubicBezTo>
                  <a:pt x="1072749" y="706516"/>
                  <a:pt x="1106577" y="677090"/>
                  <a:pt x="1146747" y="659875"/>
                </a:cubicBezTo>
                <a:cubicBezTo>
                  <a:pt x="1164236" y="652380"/>
                  <a:pt x="1182629" y="646718"/>
                  <a:pt x="1199213" y="637390"/>
                </a:cubicBezTo>
                <a:cubicBezTo>
                  <a:pt x="1222767" y="624141"/>
                  <a:pt x="1242498" y="604505"/>
                  <a:pt x="1266669" y="592419"/>
                </a:cubicBezTo>
                <a:cubicBezTo>
                  <a:pt x="1312736" y="569385"/>
                  <a:pt x="1363007" y="555491"/>
                  <a:pt x="1409075" y="532458"/>
                </a:cubicBezTo>
                <a:cubicBezTo>
                  <a:pt x="1688211" y="392892"/>
                  <a:pt x="1464584" y="498166"/>
                  <a:pt x="1618937" y="435022"/>
                </a:cubicBezTo>
                <a:cubicBezTo>
                  <a:pt x="1654158" y="420613"/>
                  <a:pt x="1686197" y="395434"/>
                  <a:pt x="1723869" y="390052"/>
                </a:cubicBezTo>
                <a:cubicBezTo>
                  <a:pt x="1741357" y="387554"/>
                  <a:pt x="1759060" y="386258"/>
                  <a:pt x="1776334" y="382557"/>
                </a:cubicBezTo>
                <a:cubicBezTo>
                  <a:pt x="1803638" y="376706"/>
                  <a:pt x="1874031" y="352925"/>
                  <a:pt x="1896255" y="345081"/>
                </a:cubicBezTo>
                <a:cubicBezTo>
                  <a:pt x="1916384" y="337977"/>
                  <a:pt x="1935691" y="328460"/>
                  <a:pt x="1956216" y="322596"/>
                </a:cubicBezTo>
                <a:cubicBezTo>
                  <a:pt x="2005739" y="308447"/>
                  <a:pt x="2056151" y="297613"/>
                  <a:pt x="2106118" y="285121"/>
                </a:cubicBezTo>
                <a:cubicBezTo>
                  <a:pt x="2126105" y="280124"/>
                  <a:pt x="2145809" y="273817"/>
                  <a:pt x="2166078" y="270131"/>
                </a:cubicBezTo>
                <a:cubicBezTo>
                  <a:pt x="2443471" y="219693"/>
                  <a:pt x="2051349" y="293441"/>
                  <a:pt x="2330970" y="232655"/>
                </a:cubicBezTo>
                <a:cubicBezTo>
                  <a:pt x="2360670" y="226199"/>
                  <a:pt x="2391071" y="223440"/>
                  <a:pt x="2420911" y="217665"/>
                </a:cubicBezTo>
                <a:cubicBezTo>
                  <a:pt x="2468537" y="208447"/>
                  <a:pt x="2515075" y="192764"/>
                  <a:pt x="2563318" y="187685"/>
                </a:cubicBezTo>
                <a:cubicBezTo>
                  <a:pt x="2876853" y="154679"/>
                  <a:pt x="2594599" y="185327"/>
                  <a:pt x="2765685" y="165199"/>
                </a:cubicBezTo>
                <a:cubicBezTo>
                  <a:pt x="2788154" y="162556"/>
                  <a:pt x="2810716" y="160694"/>
                  <a:pt x="2833141" y="157704"/>
                </a:cubicBezTo>
                <a:cubicBezTo>
                  <a:pt x="2848204" y="155696"/>
                  <a:pt x="2863014" y="151951"/>
                  <a:pt x="2878111" y="150209"/>
                </a:cubicBezTo>
                <a:cubicBezTo>
                  <a:pt x="2998226" y="136350"/>
                  <a:pt x="3023090" y="135571"/>
                  <a:pt x="3132944" y="127724"/>
                </a:cubicBezTo>
                <a:cubicBezTo>
                  <a:pt x="3166645" y="122107"/>
                  <a:pt x="3204106" y="115235"/>
                  <a:pt x="3237875" y="112734"/>
                </a:cubicBezTo>
                <a:cubicBezTo>
                  <a:pt x="3285280" y="109223"/>
                  <a:pt x="3332829" y="108030"/>
                  <a:pt x="3380282" y="105239"/>
                </a:cubicBezTo>
                <a:cubicBezTo>
                  <a:pt x="3449009" y="101196"/>
                  <a:pt x="3501297" y="98057"/>
                  <a:pt x="3567659" y="90249"/>
                </a:cubicBezTo>
                <a:cubicBezTo>
                  <a:pt x="3585204" y="88185"/>
                  <a:pt x="3602664" y="85439"/>
                  <a:pt x="3620124" y="82753"/>
                </a:cubicBezTo>
                <a:cubicBezTo>
                  <a:pt x="3635144" y="80442"/>
                  <a:pt x="3649984" y="76877"/>
                  <a:pt x="3665095" y="75258"/>
                </a:cubicBezTo>
                <a:cubicBezTo>
                  <a:pt x="3719972" y="69378"/>
                  <a:pt x="3775351" y="68073"/>
                  <a:pt x="3829987" y="60268"/>
                </a:cubicBezTo>
                <a:cubicBezTo>
                  <a:pt x="3949070" y="43256"/>
                  <a:pt x="3802116" y="63202"/>
                  <a:pt x="3972393" y="45278"/>
                </a:cubicBezTo>
                <a:cubicBezTo>
                  <a:pt x="3989962" y="43429"/>
                  <a:pt x="4007225" y="38852"/>
                  <a:pt x="4024859" y="37783"/>
                </a:cubicBezTo>
                <a:cubicBezTo>
                  <a:pt x="4089745" y="33851"/>
                  <a:pt x="4154774" y="32786"/>
                  <a:pt x="4219731" y="30288"/>
                </a:cubicBezTo>
                <a:cubicBezTo>
                  <a:pt x="4303801" y="13474"/>
                  <a:pt x="4210890" y="30423"/>
                  <a:pt x="4362137" y="15298"/>
                </a:cubicBezTo>
                <a:cubicBezTo>
                  <a:pt x="4377259" y="13786"/>
                  <a:pt x="4391963" y="9065"/>
                  <a:pt x="4407108" y="7803"/>
                </a:cubicBezTo>
                <a:cubicBezTo>
                  <a:pt x="4528646" y="-2325"/>
                  <a:pt x="4561026" y="308"/>
                  <a:pt x="4684426" y="308"/>
                </a:cubicBezTo>
              </a:path>
            </a:pathLst>
          </a:cu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C6B3E430-F832-A250-5C72-C84BCE6EC34E}"/>
              </a:ext>
            </a:extLst>
          </p:cNvPr>
          <p:cNvSpPr/>
          <p:nvPr/>
        </p:nvSpPr>
        <p:spPr>
          <a:xfrm flipV="1">
            <a:off x="2166079" y="4656636"/>
            <a:ext cx="4684426" cy="1574275"/>
          </a:xfrm>
          <a:custGeom>
            <a:avLst/>
            <a:gdLst>
              <a:gd name="connsiteX0" fmla="*/ 0 w 4684426"/>
              <a:gd name="connsiteY0" fmla="*/ 1574275 h 1574275"/>
              <a:gd name="connsiteX1" fmla="*/ 224852 w 4684426"/>
              <a:gd name="connsiteY1" fmla="*/ 1349422 h 1574275"/>
              <a:gd name="connsiteX2" fmla="*/ 307298 w 4684426"/>
              <a:gd name="connsiteY2" fmla="*/ 1274471 h 1574275"/>
              <a:gd name="connsiteX3" fmla="*/ 352269 w 4684426"/>
              <a:gd name="connsiteY3" fmla="*/ 1236996 h 1574275"/>
              <a:gd name="connsiteX4" fmla="*/ 434714 w 4684426"/>
              <a:gd name="connsiteY4" fmla="*/ 1147055 h 1574275"/>
              <a:gd name="connsiteX5" fmla="*/ 517160 w 4684426"/>
              <a:gd name="connsiteY5" fmla="*/ 1079599 h 1574275"/>
              <a:gd name="connsiteX6" fmla="*/ 599606 w 4684426"/>
              <a:gd name="connsiteY6" fmla="*/ 1004649 h 1574275"/>
              <a:gd name="connsiteX7" fmla="*/ 644577 w 4684426"/>
              <a:gd name="connsiteY7" fmla="*/ 952183 h 1574275"/>
              <a:gd name="connsiteX8" fmla="*/ 734518 w 4684426"/>
              <a:gd name="connsiteY8" fmla="*/ 899717 h 1574275"/>
              <a:gd name="connsiteX9" fmla="*/ 816964 w 4684426"/>
              <a:gd name="connsiteY9" fmla="*/ 847252 h 1574275"/>
              <a:gd name="connsiteX10" fmla="*/ 914400 w 4684426"/>
              <a:gd name="connsiteY10" fmla="*/ 787291 h 1574275"/>
              <a:gd name="connsiteX11" fmla="*/ 966865 w 4684426"/>
              <a:gd name="connsiteY11" fmla="*/ 757311 h 1574275"/>
              <a:gd name="connsiteX12" fmla="*/ 1034321 w 4684426"/>
              <a:gd name="connsiteY12" fmla="*/ 727331 h 1574275"/>
              <a:gd name="connsiteX13" fmla="*/ 1146747 w 4684426"/>
              <a:gd name="connsiteY13" fmla="*/ 659875 h 1574275"/>
              <a:gd name="connsiteX14" fmla="*/ 1199213 w 4684426"/>
              <a:gd name="connsiteY14" fmla="*/ 637390 h 1574275"/>
              <a:gd name="connsiteX15" fmla="*/ 1266669 w 4684426"/>
              <a:gd name="connsiteY15" fmla="*/ 592419 h 1574275"/>
              <a:gd name="connsiteX16" fmla="*/ 1409075 w 4684426"/>
              <a:gd name="connsiteY16" fmla="*/ 532458 h 1574275"/>
              <a:gd name="connsiteX17" fmla="*/ 1618937 w 4684426"/>
              <a:gd name="connsiteY17" fmla="*/ 435022 h 1574275"/>
              <a:gd name="connsiteX18" fmla="*/ 1723869 w 4684426"/>
              <a:gd name="connsiteY18" fmla="*/ 390052 h 1574275"/>
              <a:gd name="connsiteX19" fmla="*/ 1776334 w 4684426"/>
              <a:gd name="connsiteY19" fmla="*/ 382557 h 1574275"/>
              <a:gd name="connsiteX20" fmla="*/ 1896255 w 4684426"/>
              <a:gd name="connsiteY20" fmla="*/ 345081 h 1574275"/>
              <a:gd name="connsiteX21" fmla="*/ 1956216 w 4684426"/>
              <a:gd name="connsiteY21" fmla="*/ 322596 h 1574275"/>
              <a:gd name="connsiteX22" fmla="*/ 2106118 w 4684426"/>
              <a:gd name="connsiteY22" fmla="*/ 285121 h 1574275"/>
              <a:gd name="connsiteX23" fmla="*/ 2166078 w 4684426"/>
              <a:gd name="connsiteY23" fmla="*/ 270131 h 1574275"/>
              <a:gd name="connsiteX24" fmla="*/ 2330970 w 4684426"/>
              <a:gd name="connsiteY24" fmla="*/ 232655 h 1574275"/>
              <a:gd name="connsiteX25" fmla="*/ 2420911 w 4684426"/>
              <a:gd name="connsiteY25" fmla="*/ 217665 h 1574275"/>
              <a:gd name="connsiteX26" fmla="*/ 2563318 w 4684426"/>
              <a:gd name="connsiteY26" fmla="*/ 187685 h 1574275"/>
              <a:gd name="connsiteX27" fmla="*/ 2765685 w 4684426"/>
              <a:gd name="connsiteY27" fmla="*/ 165199 h 1574275"/>
              <a:gd name="connsiteX28" fmla="*/ 2833141 w 4684426"/>
              <a:gd name="connsiteY28" fmla="*/ 157704 h 1574275"/>
              <a:gd name="connsiteX29" fmla="*/ 2878111 w 4684426"/>
              <a:gd name="connsiteY29" fmla="*/ 150209 h 1574275"/>
              <a:gd name="connsiteX30" fmla="*/ 3132944 w 4684426"/>
              <a:gd name="connsiteY30" fmla="*/ 127724 h 1574275"/>
              <a:gd name="connsiteX31" fmla="*/ 3237875 w 4684426"/>
              <a:gd name="connsiteY31" fmla="*/ 112734 h 1574275"/>
              <a:gd name="connsiteX32" fmla="*/ 3380282 w 4684426"/>
              <a:gd name="connsiteY32" fmla="*/ 105239 h 1574275"/>
              <a:gd name="connsiteX33" fmla="*/ 3567659 w 4684426"/>
              <a:gd name="connsiteY33" fmla="*/ 90249 h 1574275"/>
              <a:gd name="connsiteX34" fmla="*/ 3620124 w 4684426"/>
              <a:gd name="connsiteY34" fmla="*/ 82753 h 1574275"/>
              <a:gd name="connsiteX35" fmla="*/ 3665095 w 4684426"/>
              <a:gd name="connsiteY35" fmla="*/ 75258 h 1574275"/>
              <a:gd name="connsiteX36" fmla="*/ 3829987 w 4684426"/>
              <a:gd name="connsiteY36" fmla="*/ 60268 h 1574275"/>
              <a:gd name="connsiteX37" fmla="*/ 3972393 w 4684426"/>
              <a:gd name="connsiteY37" fmla="*/ 45278 h 1574275"/>
              <a:gd name="connsiteX38" fmla="*/ 4024859 w 4684426"/>
              <a:gd name="connsiteY38" fmla="*/ 37783 h 1574275"/>
              <a:gd name="connsiteX39" fmla="*/ 4219731 w 4684426"/>
              <a:gd name="connsiteY39" fmla="*/ 30288 h 1574275"/>
              <a:gd name="connsiteX40" fmla="*/ 4362137 w 4684426"/>
              <a:gd name="connsiteY40" fmla="*/ 15298 h 1574275"/>
              <a:gd name="connsiteX41" fmla="*/ 4407108 w 4684426"/>
              <a:gd name="connsiteY41" fmla="*/ 7803 h 1574275"/>
              <a:gd name="connsiteX42" fmla="*/ 4684426 w 4684426"/>
              <a:gd name="connsiteY42" fmla="*/ 308 h 1574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4684426" h="1574275">
                <a:moveTo>
                  <a:pt x="0" y="1574275"/>
                </a:moveTo>
                <a:cubicBezTo>
                  <a:pt x="84394" y="1468779"/>
                  <a:pt x="29032" y="1534657"/>
                  <a:pt x="224852" y="1349422"/>
                </a:cubicBezTo>
                <a:cubicBezTo>
                  <a:pt x="251834" y="1323899"/>
                  <a:pt x="279448" y="1299044"/>
                  <a:pt x="307298" y="1274471"/>
                </a:cubicBezTo>
                <a:cubicBezTo>
                  <a:pt x="321930" y="1261561"/>
                  <a:pt x="339777" y="1251986"/>
                  <a:pt x="352269" y="1236996"/>
                </a:cubicBezTo>
                <a:cubicBezTo>
                  <a:pt x="383279" y="1199784"/>
                  <a:pt x="397715" y="1179701"/>
                  <a:pt x="434714" y="1147055"/>
                </a:cubicBezTo>
                <a:cubicBezTo>
                  <a:pt x="461339" y="1123562"/>
                  <a:pt x="490286" y="1102808"/>
                  <a:pt x="517160" y="1079599"/>
                </a:cubicBezTo>
                <a:cubicBezTo>
                  <a:pt x="545269" y="1055323"/>
                  <a:pt x="573343" y="1030911"/>
                  <a:pt x="599606" y="1004649"/>
                </a:cubicBezTo>
                <a:cubicBezTo>
                  <a:pt x="615894" y="988362"/>
                  <a:pt x="626395" y="966325"/>
                  <a:pt x="644577" y="952183"/>
                </a:cubicBezTo>
                <a:cubicBezTo>
                  <a:pt x="671974" y="930874"/>
                  <a:pt x="707854" y="921937"/>
                  <a:pt x="734518" y="899717"/>
                </a:cubicBezTo>
                <a:cubicBezTo>
                  <a:pt x="789824" y="853629"/>
                  <a:pt x="761371" y="869489"/>
                  <a:pt x="816964" y="847252"/>
                </a:cubicBezTo>
                <a:cubicBezTo>
                  <a:pt x="878534" y="797994"/>
                  <a:pt x="830847" y="831852"/>
                  <a:pt x="914400" y="787291"/>
                </a:cubicBezTo>
                <a:cubicBezTo>
                  <a:pt x="932173" y="777812"/>
                  <a:pt x="948849" y="766319"/>
                  <a:pt x="966865" y="757311"/>
                </a:cubicBezTo>
                <a:cubicBezTo>
                  <a:pt x="988873" y="746307"/>
                  <a:pt x="1012685" y="739050"/>
                  <a:pt x="1034321" y="727331"/>
                </a:cubicBezTo>
                <a:cubicBezTo>
                  <a:pt x="1072749" y="706516"/>
                  <a:pt x="1106577" y="677090"/>
                  <a:pt x="1146747" y="659875"/>
                </a:cubicBezTo>
                <a:cubicBezTo>
                  <a:pt x="1164236" y="652380"/>
                  <a:pt x="1182629" y="646718"/>
                  <a:pt x="1199213" y="637390"/>
                </a:cubicBezTo>
                <a:cubicBezTo>
                  <a:pt x="1222767" y="624141"/>
                  <a:pt x="1242498" y="604505"/>
                  <a:pt x="1266669" y="592419"/>
                </a:cubicBezTo>
                <a:cubicBezTo>
                  <a:pt x="1312736" y="569385"/>
                  <a:pt x="1363007" y="555491"/>
                  <a:pt x="1409075" y="532458"/>
                </a:cubicBezTo>
                <a:cubicBezTo>
                  <a:pt x="1688211" y="392892"/>
                  <a:pt x="1464584" y="498166"/>
                  <a:pt x="1618937" y="435022"/>
                </a:cubicBezTo>
                <a:cubicBezTo>
                  <a:pt x="1654158" y="420613"/>
                  <a:pt x="1686197" y="395434"/>
                  <a:pt x="1723869" y="390052"/>
                </a:cubicBezTo>
                <a:cubicBezTo>
                  <a:pt x="1741357" y="387554"/>
                  <a:pt x="1759060" y="386258"/>
                  <a:pt x="1776334" y="382557"/>
                </a:cubicBezTo>
                <a:cubicBezTo>
                  <a:pt x="1803638" y="376706"/>
                  <a:pt x="1874031" y="352925"/>
                  <a:pt x="1896255" y="345081"/>
                </a:cubicBezTo>
                <a:cubicBezTo>
                  <a:pt x="1916384" y="337977"/>
                  <a:pt x="1935691" y="328460"/>
                  <a:pt x="1956216" y="322596"/>
                </a:cubicBezTo>
                <a:cubicBezTo>
                  <a:pt x="2005739" y="308447"/>
                  <a:pt x="2056151" y="297613"/>
                  <a:pt x="2106118" y="285121"/>
                </a:cubicBezTo>
                <a:cubicBezTo>
                  <a:pt x="2126105" y="280124"/>
                  <a:pt x="2145809" y="273817"/>
                  <a:pt x="2166078" y="270131"/>
                </a:cubicBezTo>
                <a:cubicBezTo>
                  <a:pt x="2443471" y="219693"/>
                  <a:pt x="2051349" y="293441"/>
                  <a:pt x="2330970" y="232655"/>
                </a:cubicBezTo>
                <a:cubicBezTo>
                  <a:pt x="2360670" y="226199"/>
                  <a:pt x="2391071" y="223440"/>
                  <a:pt x="2420911" y="217665"/>
                </a:cubicBezTo>
                <a:cubicBezTo>
                  <a:pt x="2468537" y="208447"/>
                  <a:pt x="2515075" y="192764"/>
                  <a:pt x="2563318" y="187685"/>
                </a:cubicBezTo>
                <a:cubicBezTo>
                  <a:pt x="2876853" y="154679"/>
                  <a:pt x="2594599" y="185327"/>
                  <a:pt x="2765685" y="165199"/>
                </a:cubicBezTo>
                <a:cubicBezTo>
                  <a:pt x="2788154" y="162556"/>
                  <a:pt x="2810716" y="160694"/>
                  <a:pt x="2833141" y="157704"/>
                </a:cubicBezTo>
                <a:cubicBezTo>
                  <a:pt x="2848204" y="155696"/>
                  <a:pt x="2863014" y="151951"/>
                  <a:pt x="2878111" y="150209"/>
                </a:cubicBezTo>
                <a:cubicBezTo>
                  <a:pt x="2998226" y="136350"/>
                  <a:pt x="3023090" y="135571"/>
                  <a:pt x="3132944" y="127724"/>
                </a:cubicBezTo>
                <a:cubicBezTo>
                  <a:pt x="3166645" y="122107"/>
                  <a:pt x="3204106" y="115235"/>
                  <a:pt x="3237875" y="112734"/>
                </a:cubicBezTo>
                <a:cubicBezTo>
                  <a:pt x="3285280" y="109223"/>
                  <a:pt x="3332829" y="108030"/>
                  <a:pt x="3380282" y="105239"/>
                </a:cubicBezTo>
                <a:cubicBezTo>
                  <a:pt x="3449009" y="101196"/>
                  <a:pt x="3501297" y="98057"/>
                  <a:pt x="3567659" y="90249"/>
                </a:cubicBezTo>
                <a:cubicBezTo>
                  <a:pt x="3585204" y="88185"/>
                  <a:pt x="3602664" y="85439"/>
                  <a:pt x="3620124" y="82753"/>
                </a:cubicBezTo>
                <a:cubicBezTo>
                  <a:pt x="3635144" y="80442"/>
                  <a:pt x="3649984" y="76877"/>
                  <a:pt x="3665095" y="75258"/>
                </a:cubicBezTo>
                <a:cubicBezTo>
                  <a:pt x="3719972" y="69378"/>
                  <a:pt x="3775351" y="68073"/>
                  <a:pt x="3829987" y="60268"/>
                </a:cubicBezTo>
                <a:cubicBezTo>
                  <a:pt x="3949070" y="43256"/>
                  <a:pt x="3802116" y="63202"/>
                  <a:pt x="3972393" y="45278"/>
                </a:cubicBezTo>
                <a:cubicBezTo>
                  <a:pt x="3989962" y="43429"/>
                  <a:pt x="4007225" y="38852"/>
                  <a:pt x="4024859" y="37783"/>
                </a:cubicBezTo>
                <a:cubicBezTo>
                  <a:pt x="4089745" y="33851"/>
                  <a:pt x="4154774" y="32786"/>
                  <a:pt x="4219731" y="30288"/>
                </a:cubicBezTo>
                <a:cubicBezTo>
                  <a:pt x="4303801" y="13474"/>
                  <a:pt x="4210890" y="30423"/>
                  <a:pt x="4362137" y="15298"/>
                </a:cubicBezTo>
                <a:cubicBezTo>
                  <a:pt x="4377259" y="13786"/>
                  <a:pt x="4391963" y="9065"/>
                  <a:pt x="4407108" y="7803"/>
                </a:cubicBezTo>
                <a:cubicBezTo>
                  <a:pt x="4528646" y="-2325"/>
                  <a:pt x="4561026" y="308"/>
                  <a:pt x="4684426" y="308"/>
                </a:cubicBezTo>
              </a:path>
            </a:pathLst>
          </a:cu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F3D1E4E-3BFD-C5CF-88BC-502057A8AFF7}"/>
              </a:ext>
            </a:extLst>
          </p:cNvPr>
          <p:cNvSpPr txBox="1"/>
          <p:nvPr/>
        </p:nvSpPr>
        <p:spPr>
          <a:xfrm>
            <a:off x="4631278" y="3560389"/>
            <a:ext cx="2766368" cy="1477328"/>
          </a:xfrm>
          <a:prstGeom prst="rect">
            <a:avLst/>
          </a:prstGeom>
          <a:solidFill>
            <a:schemeClr val="bg1"/>
          </a:solidFill>
          <a:ln w="1905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As the </a:t>
            </a:r>
            <a:r>
              <a:rPr lang="en-US" b="1" dirty="0">
                <a:solidFill>
                  <a:srgbClr val="7030A0"/>
                </a:solidFill>
              </a:rPr>
              <a:t>driving</a:t>
            </a:r>
            <a:r>
              <a:rPr lang="en-US" dirty="0">
                <a:solidFill>
                  <a:srgbClr val="7030A0"/>
                </a:solidFill>
              </a:rPr>
              <a:t> frequency pushes the circuit's oscillations closer to its </a:t>
            </a:r>
            <a:r>
              <a:rPr lang="en-US" b="1" dirty="0">
                <a:solidFill>
                  <a:srgbClr val="7030A0"/>
                </a:solidFill>
              </a:rPr>
              <a:t>resonant</a:t>
            </a:r>
            <a:r>
              <a:rPr lang="en-US" dirty="0">
                <a:solidFill>
                  <a:srgbClr val="7030A0"/>
                </a:solidFill>
              </a:rPr>
              <a:t> frequency, the circuit </a:t>
            </a:r>
            <a:r>
              <a:rPr lang="en-US" u="sng" dirty="0">
                <a:solidFill>
                  <a:srgbClr val="7030A0"/>
                </a:solidFill>
              </a:rPr>
              <a:t>power</a:t>
            </a:r>
            <a:r>
              <a:rPr lang="en-US" dirty="0">
                <a:solidFill>
                  <a:srgbClr val="7030A0"/>
                </a:solidFill>
              </a:rPr>
              <a:t> will increase</a:t>
            </a:r>
          </a:p>
        </p:txBody>
      </p:sp>
    </p:spTree>
    <p:extLst>
      <p:ext uri="{BB962C8B-B14F-4D97-AF65-F5344CB8AC3E}">
        <p14:creationId xmlns:p14="http://schemas.microsoft.com/office/powerpoint/2010/main" val="160444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Driven Oscillators - </a:t>
            </a:r>
            <a:r>
              <a:rPr lang="en-US" sz="3200" b="1" dirty="0">
                <a:latin typeface="+mn-lt"/>
              </a:rPr>
              <a:t>Resonance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52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2FAB57-7D1E-52DC-3EE6-1C85683322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9256" y="2922777"/>
            <a:ext cx="5830811" cy="343357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2C7D14D-B8F0-6BA9-DA53-D5229C123716}"/>
              </a:ext>
            </a:extLst>
          </p:cNvPr>
          <p:cNvSpPr txBox="1"/>
          <p:nvPr/>
        </p:nvSpPr>
        <p:spPr>
          <a:xfrm>
            <a:off x="1978700" y="1490419"/>
            <a:ext cx="51865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At the </a:t>
            </a:r>
            <a:r>
              <a:rPr lang="en-US" b="1" i="1" dirty="0">
                <a:solidFill>
                  <a:srgbClr val="7030A0"/>
                </a:solidFill>
              </a:rPr>
              <a:t>resonant</a:t>
            </a:r>
            <a:r>
              <a:rPr lang="en-US" dirty="0"/>
              <a:t> frequency, the </a:t>
            </a:r>
            <a:r>
              <a:rPr lang="en-US" b="1" dirty="0">
                <a:solidFill>
                  <a:srgbClr val="00B050"/>
                </a:solidFill>
              </a:rPr>
              <a:t>capacitive</a:t>
            </a:r>
            <a:r>
              <a:rPr lang="en-US" dirty="0"/>
              <a:t> </a:t>
            </a:r>
            <a:r>
              <a:rPr lang="en-US" b="1" dirty="0"/>
              <a:t>reactance</a:t>
            </a:r>
            <a:r>
              <a:rPr lang="en-US" dirty="0"/>
              <a:t> in the LC components equals the </a:t>
            </a:r>
            <a:r>
              <a:rPr lang="en-US" dirty="0">
                <a:solidFill>
                  <a:srgbClr val="0070C0"/>
                </a:solidFill>
              </a:rPr>
              <a:t>inductive</a:t>
            </a:r>
            <a:r>
              <a:rPr lang="en-US" dirty="0"/>
              <a:t> </a:t>
            </a:r>
            <a:r>
              <a:rPr lang="en-US" b="1" dirty="0"/>
              <a:t>reactance</a:t>
            </a:r>
            <a:r>
              <a:rPr lang="en-US" dirty="0"/>
              <a:t>, and therefore their impedance drops to zero – all that remains is the </a:t>
            </a:r>
            <a:r>
              <a:rPr lang="en-US" b="1" dirty="0">
                <a:solidFill>
                  <a:srgbClr val="FF0000"/>
                </a:solidFill>
              </a:rPr>
              <a:t>resistance</a:t>
            </a:r>
            <a:r>
              <a:rPr lang="en-US" dirty="0"/>
              <a:t> of the R, L, C components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2DCD445-DFEB-88DF-A6BD-DBCB789741E7}"/>
                  </a:ext>
                </a:extLst>
              </p:cNvPr>
              <p:cNvSpPr txBox="1"/>
              <p:nvPr/>
            </p:nvSpPr>
            <p:spPr>
              <a:xfrm>
                <a:off x="4021744" y="6123542"/>
                <a:ext cx="111549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2DCD445-DFEB-88DF-A6BD-DBCB789741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1744" y="6123542"/>
                <a:ext cx="1115498" cy="369332"/>
              </a:xfrm>
              <a:prstGeom prst="rect">
                <a:avLst/>
              </a:prstGeom>
              <a:blipFill>
                <a:blip r:embed="rId3"/>
                <a:stretch>
                  <a:fillRect l="-6557" r="-1093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F63F9D6-F8F5-C882-1D40-E95C62C94DEE}"/>
                  </a:ext>
                </a:extLst>
              </p:cNvPr>
              <p:cNvSpPr txBox="1"/>
              <p:nvPr/>
            </p:nvSpPr>
            <p:spPr>
              <a:xfrm>
                <a:off x="6232994" y="4788850"/>
                <a:ext cx="2282356" cy="3354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F63F9D6-F8F5-C882-1D40-E95C62C94D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2994" y="4788850"/>
                <a:ext cx="2282356" cy="335413"/>
              </a:xfrm>
              <a:prstGeom prst="rect">
                <a:avLst/>
              </a:prstGeom>
              <a:blipFill>
                <a:blip r:embed="rId4"/>
                <a:stretch>
                  <a:fillRect l="-1867" r="-800" b="-1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2508C3A-ADBC-E574-8B87-7BEC38A41457}"/>
                  </a:ext>
                </a:extLst>
              </p:cNvPr>
              <p:cNvSpPr txBox="1"/>
              <p:nvPr/>
            </p:nvSpPr>
            <p:spPr>
              <a:xfrm>
                <a:off x="6232994" y="5237187"/>
                <a:ext cx="6503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2508C3A-ADBC-E574-8B87-7BEC38A414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2994" y="5237187"/>
                <a:ext cx="650370" cy="276999"/>
              </a:xfrm>
              <a:prstGeom prst="rect">
                <a:avLst/>
              </a:prstGeom>
              <a:blipFill>
                <a:blip r:embed="rId5"/>
                <a:stretch>
                  <a:fillRect l="-7477" r="-7477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EDDC3A3-2CBC-FBE7-E524-1B4BAB82EF66}"/>
              </a:ext>
            </a:extLst>
          </p:cNvPr>
          <p:cNvSpPr/>
          <p:nvPr/>
        </p:nvSpPr>
        <p:spPr>
          <a:xfrm>
            <a:off x="2510852" y="3357797"/>
            <a:ext cx="2068643" cy="2219638"/>
          </a:xfrm>
          <a:custGeom>
            <a:avLst/>
            <a:gdLst>
              <a:gd name="connsiteX0" fmla="*/ 0 w 2068643"/>
              <a:gd name="connsiteY0" fmla="*/ 0 h 2219638"/>
              <a:gd name="connsiteX1" fmla="*/ 74951 w 2068643"/>
              <a:gd name="connsiteY1" fmla="*/ 247337 h 2219638"/>
              <a:gd name="connsiteX2" fmla="*/ 194873 w 2068643"/>
              <a:gd name="connsiteY2" fmla="*/ 569626 h 2219638"/>
              <a:gd name="connsiteX3" fmla="*/ 329784 w 2068643"/>
              <a:gd name="connsiteY3" fmla="*/ 936885 h 2219638"/>
              <a:gd name="connsiteX4" fmla="*/ 487181 w 2068643"/>
              <a:gd name="connsiteY4" fmla="*/ 1191718 h 2219638"/>
              <a:gd name="connsiteX5" fmla="*/ 607102 w 2068643"/>
              <a:gd name="connsiteY5" fmla="*/ 1364105 h 2219638"/>
              <a:gd name="connsiteX6" fmla="*/ 794479 w 2068643"/>
              <a:gd name="connsiteY6" fmla="*/ 1611442 h 2219638"/>
              <a:gd name="connsiteX7" fmla="*/ 1049312 w 2068643"/>
              <a:gd name="connsiteY7" fmla="*/ 1843790 h 2219638"/>
              <a:gd name="connsiteX8" fmla="*/ 1356610 w 2068643"/>
              <a:gd name="connsiteY8" fmla="*/ 2053652 h 2219638"/>
              <a:gd name="connsiteX9" fmla="*/ 1686394 w 2068643"/>
              <a:gd name="connsiteY9" fmla="*/ 2166078 h 2219638"/>
              <a:gd name="connsiteX10" fmla="*/ 2068643 w 2068643"/>
              <a:gd name="connsiteY10" fmla="*/ 2218544 h 2219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068643" h="2219638">
                <a:moveTo>
                  <a:pt x="0" y="0"/>
                </a:moveTo>
                <a:cubicBezTo>
                  <a:pt x="21236" y="76199"/>
                  <a:pt x="42472" y="152399"/>
                  <a:pt x="74951" y="247337"/>
                </a:cubicBezTo>
                <a:cubicBezTo>
                  <a:pt x="107430" y="342275"/>
                  <a:pt x="152401" y="454701"/>
                  <a:pt x="194873" y="569626"/>
                </a:cubicBezTo>
                <a:cubicBezTo>
                  <a:pt x="237345" y="684551"/>
                  <a:pt x="281066" y="833203"/>
                  <a:pt x="329784" y="936885"/>
                </a:cubicBezTo>
                <a:cubicBezTo>
                  <a:pt x="378502" y="1040567"/>
                  <a:pt x="440961" y="1120515"/>
                  <a:pt x="487181" y="1191718"/>
                </a:cubicBezTo>
                <a:cubicBezTo>
                  <a:pt x="533401" y="1262921"/>
                  <a:pt x="555886" y="1294151"/>
                  <a:pt x="607102" y="1364105"/>
                </a:cubicBezTo>
                <a:cubicBezTo>
                  <a:pt x="658318" y="1434059"/>
                  <a:pt x="720777" y="1531495"/>
                  <a:pt x="794479" y="1611442"/>
                </a:cubicBezTo>
                <a:cubicBezTo>
                  <a:pt x="868181" y="1691389"/>
                  <a:pt x="955624" y="1770088"/>
                  <a:pt x="1049312" y="1843790"/>
                </a:cubicBezTo>
                <a:cubicBezTo>
                  <a:pt x="1143000" y="1917492"/>
                  <a:pt x="1250430" y="1999937"/>
                  <a:pt x="1356610" y="2053652"/>
                </a:cubicBezTo>
                <a:cubicBezTo>
                  <a:pt x="1462790" y="2107367"/>
                  <a:pt x="1567722" y="2138596"/>
                  <a:pt x="1686394" y="2166078"/>
                </a:cubicBezTo>
                <a:cubicBezTo>
                  <a:pt x="1805066" y="2193560"/>
                  <a:pt x="1968709" y="2226039"/>
                  <a:pt x="2068643" y="2218544"/>
                </a:cubicBezTo>
              </a:path>
            </a:pathLst>
          </a:custGeom>
          <a:noFill/>
          <a:ln w="57150">
            <a:solidFill>
              <a:srgbClr val="00B050"/>
            </a:solidFill>
            <a:headEnd type="none" w="med" len="med"/>
            <a:tailEnd type="triangle" w="med" len="med"/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96CD0DBA-65C0-932F-37FF-328E3A288A3E}"/>
              </a:ext>
            </a:extLst>
          </p:cNvPr>
          <p:cNvSpPr/>
          <p:nvPr/>
        </p:nvSpPr>
        <p:spPr>
          <a:xfrm>
            <a:off x="4624388" y="3357563"/>
            <a:ext cx="2009775" cy="2228850"/>
          </a:xfrm>
          <a:custGeom>
            <a:avLst/>
            <a:gdLst>
              <a:gd name="connsiteX0" fmla="*/ 2009775 w 2009775"/>
              <a:gd name="connsiteY0" fmla="*/ 0 h 2228850"/>
              <a:gd name="connsiteX1" fmla="*/ 1952625 w 2009775"/>
              <a:gd name="connsiteY1" fmla="*/ 180975 h 2228850"/>
              <a:gd name="connsiteX2" fmla="*/ 1895475 w 2009775"/>
              <a:gd name="connsiteY2" fmla="*/ 309562 h 2228850"/>
              <a:gd name="connsiteX3" fmla="*/ 1862137 w 2009775"/>
              <a:gd name="connsiteY3" fmla="*/ 423862 h 2228850"/>
              <a:gd name="connsiteX4" fmla="*/ 1814512 w 2009775"/>
              <a:gd name="connsiteY4" fmla="*/ 585787 h 2228850"/>
              <a:gd name="connsiteX5" fmla="*/ 1757362 w 2009775"/>
              <a:gd name="connsiteY5" fmla="*/ 742950 h 2228850"/>
              <a:gd name="connsiteX6" fmla="*/ 1671637 w 2009775"/>
              <a:gd name="connsiteY6" fmla="*/ 957262 h 2228850"/>
              <a:gd name="connsiteX7" fmla="*/ 1562100 w 2009775"/>
              <a:gd name="connsiteY7" fmla="*/ 1181100 h 2228850"/>
              <a:gd name="connsiteX8" fmla="*/ 1438275 w 2009775"/>
              <a:gd name="connsiteY8" fmla="*/ 1376362 h 2228850"/>
              <a:gd name="connsiteX9" fmla="*/ 1257300 w 2009775"/>
              <a:gd name="connsiteY9" fmla="*/ 1590675 h 2228850"/>
              <a:gd name="connsiteX10" fmla="*/ 1095375 w 2009775"/>
              <a:gd name="connsiteY10" fmla="*/ 1733550 h 2228850"/>
              <a:gd name="connsiteX11" fmla="*/ 947737 w 2009775"/>
              <a:gd name="connsiteY11" fmla="*/ 1852612 h 2228850"/>
              <a:gd name="connsiteX12" fmla="*/ 762000 w 2009775"/>
              <a:gd name="connsiteY12" fmla="*/ 1995487 h 2228850"/>
              <a:gd name="connsiteX13" fmla="*/ 609600 w 2009775"/>
              <a:gd name="connsiteY13" fmla="*/ 2066925 h 2228850"/>
              <a:gd name="connsiteX14" fmla="*/ 414337 w 2009775"/>
              <a:gd name="connsiteY14" fmla="*/ 2147887 h 2228850"/>
              <a:gd name="connsiteX15" fmla="*/ 233362 w 2009775"/>
              <a:gd name="connsiteY15" fmla="*/ 2205037 h 2228850"/>
              <a:gd name="connsiteX16" fmla="*/ 0 w 2009775"/>
              <a:gd name="connsiteY16" fmla="*/ 2228850 h 2228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009775" h="2228850">
                <a:moveTo>
                  <a:pt x="2009775" y="0"/>
                </a:moveTo>
                <a:cubicBezTo>
                  <a:pt x="1990725" y="64690"/>
                  <a:pt x="1971675" y="129381"/>
                  <a:pt x="1952625" y="180975"/>
                </a:cubicBezTo>
                <a:cubicBezTo>
                  <a:pt x="1933575" y="232569"/>
                  <a:pt x="1910556" y="269081"/>
                  <a:pt x="1895475" y="309562"/>
                </a:cubicBezTo>
                <a:cubicBezTo>
                  <a:pt x="1880394" y="350043"/>
                  <a:pt x="1875631" y="377825"/>
                  <a:pt x="1862137" y="423862"/>
                </a:cubicBezTo>
                <a:cubicBezTo>
                  <a:pt x="1848643" y="469899"/>
                  <a:pt x="1831975" y="532606"/>
                  <a:pt x="1814512" y="585787"/>
                </a:cubicBezTo>
                <a:cubicBezTo>
                  <a:pt x="1797049" y="638968"/>
                  <a:pt x="1781174" y="681038"/>
                  <a:pt x="1757362" y="742950"/>
                </a:cubicBezTo>
                <a:cubicBezTo>
                  <a:pt x="1733550" y="804862"/>
                  <a:pt x="1704181" y="884237"/>
                  <a:pt x="1671637" y="957262"/>
                </a:cubicBezTo>
                <a:cubicBezTo>
                  <a:pt x="1639093" y="1030287"/>
                  <a:pt x="1600994" y="1111250"/>
                  <a:pt x="1562100" y="1181100"/>
                </a:cubicBezTo>
                <a:cubicBezTo>
                  <a:pt x="1523206" y="1250950"/>
                  <a:pt x="1489075" y="1308100"/>
                  <a:pt x="1438275" y="1376362"/>
                </a:cubicBezTo>
                <a:cubicBezTo>
                  <a:pt x="1387475" y="1444625"/>
                  <a:pt x="1314450" y="1531144"/>
                  <a:pt x="1257300" y="1590675"/>
                </a:cubicBezTo>
                <a:cubicBezTo>
                  <a:pt x="1200150" y="1650206"/>
                  <a:pt x="1146969" y="1689894"/>
                  <a:pt x="1095375" y="1733550"/>
                </a:cubicBezTo>
                <a:cubicBezTo>
                  <a:pt x="1043781" y="1777206"/>
                  <a:pt x="1003299" y="1808956"/>
                  <a:pt x="947737" y="1852612"/>
                </a:cubicBezTo>
                <a:cubicBezTo>
                  <a:pt x="892175" y="1896268"/>
                  <a:pt x="818356" y="1959768"/>
                  <a:pt x="762000" y="1995487"/>
                </a:cubicBezTo>
                <a:cubicBezTo>
                  <a:pt x="705644" y="2031206"/>
                  <a:pt x="667544" y="2041525"/>
                  <a:pt x="609600" y="2066925"/>
                </a:cubicBezTo>
                <a:cubicBezTo>
                  <a:pt x="551656" y="2092325"/>
                  <a:pt x="477043" y="2124868"/>
                  <a:pt x="414337" y="2147887"/>
                </a:cubicBezTo>
                <a:cubicBezTo>
                  <a:pt x="351631" y="2170906"/>
                  <a:pt x="302418" y="2191543"/>
                  <a:pt x="233362" y="2205037"/>
                </a:cubicBezTo>
                <a:cubicBezTo>
                  <a:pt x="164306" y="2218531"/>
                  <a:pt x="82153" y="2223690"/>
                  <a:pt x="0" y="2228850"/>
                </a:cubicBezTo>
              </a:path>
            </a:pathLst>
          </a:custGeom>
          <a:noFill/>
          <a:ln w="57150">
            <a:solidFill>
              <a:srgbClr val="0070C0"/>
            </a:solidFill>
            <a:headEnd type="none" w="med" len="med"/>
            <a:tailEnd type="triangle" w="med" len="med"/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B020366-10C7-27FC-31DE-E7F81A6F3225}"/>
              </a:ext>
            </a:extLst>
          </p:cNvPr>
          <p:cNvGrpSpPr/>
          <p:nvPr/>
        </p:nvGrpSpPr>
        <p:grpSpPr>
          <a:xfrm>
            <a:off x="7420014" y="4501963"/>
            <a:ext cx="1182649" cy="667769"/>
            <a:chOff x="7420014" y="4501963"/>
            <a:chExt cx="1182649" cy="667769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6AB79B93-A820-959E-9329-2D7F0A8747E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20014" y="4718404"/>
              <a:ext cx="936639" cy="451328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DFDCE52-BD08-DD29-4608-D7D34C6010A6}"/>
                </a:ext>
              </a:extLst>
            </p:cNvPr>
            <p:cNvSpPr txBox="1"/>
            <p:nvPr/>
          </p:nvSpPr>
          <p:spPr>
            <a:xfrm>
              <a:off x="8269340" y="4501963"/>
              <a:ext cx="3333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91208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50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40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2" grpId="0" animBg="1"/>
      <p:bldP spid="13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Finding a Circuit’s Resonant Frequency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400" dirty="0"/>
                  <a:t>For simple circuits, like our RLC lab, we can directly compute the theoretical </a:t>
                </a:r>
                <a:r>
                  <a:rPr lang="en-US" sz="2400" b="1" dirty="0">
                    <a:solidFill>
                      <a:srgbClr val="7030A0"/>
                    </a:solidFill>
                  </a:rPr>
                  <a:t>resonant</a:t>
                </a:r>
                <a:r>
                  <a:rPr lang="en-US" sz="2400" dirty="0"/>
                  <a:t> frequency:</a:t>
                </a:r>
              </a:p>
              <a:p>
                <a:pPr marL="0" indent="0">
                  <a:buNone/>
                </a:pPr>
                <a:endParaRPr lang="en-US" sz="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ad>
                            <m:radPr>
                              <m:degHide m:val="on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𝐿𝐶</m:t>
                              </m:r>
                            </m:e>
                          </m:rad>
                        </m:den>
                      </m:f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 (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in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Hz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:endParaRPr lang="en-US" sz="800" dirty="0"/>
              </a:p>
              <a:p>
                <a:r>
                  <a:rPr lang="en-US" sz="2400" dirty="0"/>
                  <a:t>However, due to </a:t>
                </a:r>
                <a:r>
                  <a:rPr lang="en-US" sz="2400" i="1" dirty="0"/>
                  <a:t>tolerance</a:t>
                </a:r>
                <a:r>
                  <a:rPr lang="en-US" sz="2400" dirty="0"/>
                  <a:t> variations in the components, the </a:t>
                </a:r>
                <a:r>
                  <a:rPr lang="en-US" sz="2400" b="1" dirty="0"/>
                  <a:t>actual</a:t>
                </a:r>
                <a:r>
                  <a:rPr lang="en-US" sz="2400" dirty="0"/>
                  <a:t> resonant frequency might be reasonably away from its theoretical value</a:t>
                </a:r>
              </a:p>
              <a:p>
                <a:r>
                  <a:rPr lang="en-US" sz="2400" dirty="0"/>
                  <a:t>Circuits more complicated than a simple series RLC network </a:t>
                </a:r>
                <a:r>
                  <a:rPr lang="en-US" sz="2400" dirty="0">
                    <a:solidFill>
                      <a:srgbClr val="FF0000"/>
                    </a:solidFill>
                  </a:rPr>
                  <a:t>might not even have</a:t>
                </a:r>
                <a:r>
                  <a:rPr lang="en-US" sz="2400" dirty="0"/>
                  <a:t> a closed-form (analytic) formula expressing its resonant frequency, or the circuit might have </a:t>
                </a:r>
                <a:r>
                  <a:rPr lang="en-US" sz="2400" u="sng" dirty="0"/>
                  <a:t>multiple</a:t>
                </a:r>
                <a:r>
                  <a:rPr lang="en-US" sz="2400" dirty="0"/>
                  <a:t> different regions of resonance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05" t="-1961" r="-1546" b="-57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107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" name="Group 151">
            <a:extLst>
              <a:ext uri="{FF2B5EF4-FFF2-40B4-BE49-F238E27FC236}">
                <a16:creationId xmlns:a16="http://schemas.microsoft.com/office/drawing/2014/main" id="{6BBBE5C8-B14B-8758-14A2-29C6300771E1}"/>
              </a:ext>
            </a:extLst>
          </p:cNvPr>
          <p:cNvGrpSpPr/>
          <p:nvPr/>
        </p:nvGrpSpPr>
        <p:grpSpPr>
          <a:xfrm>
            <a:off x="2929155" y="4685033"/>
            <a:ext cx="2249026" cy="1532205"/>
            <a:chOff x="2929155" y="4685033"/>
            <a:chExt cx="2249026" cy="1532205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F52F6020-F1DA-55DC-52CB-FBD71BB8FD8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29155" y="4685033"/>
              <a:ext cx="2249026" cy="1532205"/>
            </a:xfrm>
            <a:prstGeom prst="rect">
              <a:avLst/>
            </a:prstGeom>
          </p:spPr>
        </p:pic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C2A4051D-3AC7-7A24-F3DE-364850AAE0C5}"/>
                </a:ext>
              </a:extLst>
            </p:cNvPr>
            <p:cNvSpPr txBox="1"/>
            <p:nvPr/>
          </p:nvSpPr>
          <p:spPr>
            <a:xfrm>
              <a:off x="3726712" y="5017795"/>
              <a:ext cx="813277" cy="523220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7030A0"/>
                  </a:solidFill>
                </a:rPr>
                <a:t>TLV2462</a:t>
              </a:r>
            </a:p>
            <a:p>
              <a:pPr algn="ctr"/>
              <a:r>
                <a:rPr lang="en-US" sz="1400" dirty="0">
                  <a:solidFill>
                    <a:srgbClr val="7030A0"/>
                  </a:solidFill>
                </a:rPr>
                <a:t>Op Amp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A </a:t>
            </a:r>
            <a:r>
              <a:rPr lang="en-US" sz="3200" b="1" dirty="0">
                <a:latin typeface="+mn-lt"/>
              </a:rPr>
              <a:t>Driven</a:t>
            </a:r>
            <a:r>
              <a:rPr lang="en-US" sz="3200" dirty="0">
                <a:latin typeface="+mn-lt"/>
              </a:rPr>
              <a:t> RLC Circuit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01EB07-AAAB-2B81-431A-6B5FB1898A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352" y="2080508"/>
            <a:ext cx="1648597" cy="32162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3DAEF19-0D9C-030B-3BA2-1C456A8806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3387" y="2080508"/>
            <a:ext cx="2711963" cy="386616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1176FF0-2639-DD8F-A21A-7E0B71EA33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73314" y="2080508"/>
            <a:ext cx="1525598" cy="2194456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4E9916B-00EB-8F3E-80E6-5CF6E39967AA}"/>
              </a:ext>
            </a:extLst>
          </p:cNvPr>
          <p:cNvCxnSpPr/>
          <p:nvPr/>
        </p:nvCxnSpPr>
        <p:spPr>
          <a:xfrm>
            <a:off x="2196060" y="2825646"/>
            <a:ext cx="33727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231764E-01A1-B333-2A3D-591871CF2EC8}"/>
              </a:ext>
            </a:extLst>
          </p:cNvPr>
          <p:cNvCxnSpPr>
            <a:cxnSpLocks/>
          </p:cNvCxnSpPr>
          <p:nvPr/>
        </p:nvCxnSpPr>
        <p:spPr>
          <a:xfrm>
            <a:off x="2548328" y="5976079"/>
            <a:ext cx="108678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5D0CFDE-7CAB-31CD-0348-E6930914C31B}"/>
              </a:ext>
            </a:extLst>
          </p:cNvPr>
          <p:cNvCxnSpPr>
            <a:cxnSpLocks/>
          </p:cNvCxnSpPr>
          <p:nvPr/>
        </p:nvCxnSpPr>
        <p:spPr>
          <a:xfrm>
            <a:off x="2548328" y="2550826"/>
            <a:ext cx="99801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7F1299CE-C24A-1AAC-ACB0-36EDEC30BFDF}"/>
              </a:ext>
            </a:extLst>
          </p:cNvPr>
          <p:cNvCxnSpPr>
            <a:cxnSpLocks/>
          </p:cNvCxnSpPr>
          <p:nvPr/>
        </p:nvCxnSpPr>
        <p:spPr>
          <a:xfrm>
            <a:off x="2548328" y="3790013"/>
            <a:ext cx="97553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DD50DD82-6096-EAFC-9D02-040176B52F62}"/>
              </a:ext>
            </a:extLst>
          </p:cNvPr>
          <p:cNvCxnSpPr>
            <a:cxnSpLocks/>
          </p:cNvCxnSpPr>
          <p:nvPr/>
        </p:nvCxnSpPr>
        <p:spPr>
          <a:xfrm>
            <a:off x="2533337" y="2531269"/>
            <a:ext cx="2" cy="379571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ECA68F1F-583A-7FA1-F552-B9F12EE906ED}"/>
              </a:ext>
            </a:extLst>
          </p:cNvPr>
          <p:cNvCxnSpPr>
            <a:cxnSpLocks/>
          </p:cNvCxnSpPr>
          <p:nvPr/>
        </p:nvCxnSpPr>
        <p:spPr>
          <a:xfrm flipH="1">
            <a:off x="2524835" y="6270117"/>
            <a:ext cx="5466787" cy="4017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039DC1E1-C39B-F231-20CC-25E06C0C325F}"/>
              </a:ext>
            </a:extLst>
          </p:cNvPr>
          <p:cNvCxnSpPr>
            <a:cxnSpLocks/>
          </p:cNvCxnSpPr>
          <p:nvPr/>
        </p:nvCxnSpPr>
        <p:spPr>
          <a:xfrm>
            <a:off x="2185691" y="3285345"/>
            <a:ext cx="67743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6CD88B47-D2AE-C437-C1DA-02FFD6133190}"/>
              </a:ext>
            </a:extLst>
          </p:cNvPr>
          <p:cNvCxnSpPr>
            <a:cxnSpLocks/>
          </p:cNvCxnSpPr>
          <p:nvPr/>
        </p:nvCxnSpPr>
        <p:spPr>
          <a:xfrm>
            <a:off x="2868916" y="2240913"/>
            <a:ext cx="67743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B946A4A9-3142-9300-C59C-7856966564F7}"/>
              </a:ext>
            </a:extLst>
          </p:cNvPr>
          <p:cNvCxnSpPr>
            <a:cxnSpLocks/>
          </p:cNvCxnSpPr>
          <p:nvPr/>
        </p:nvCxnSpPr>
        <p:spPr>
          <a:xfrm>
            <a:off x="2863121" y="2221865"/>
            <a:ext cx="0" cy="215276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8FD9C0F4-5BBB-7F1D-C487-8127B18D1D2E}"/>
              </a:ext>
            </a:extLst>
          </p:cNvPr>
          <p:cNvCxnSpPr>
            <a:cxnSpLocks/>
          </p:cNvCxnSpPr>
          <p:nvPr/>
        </p:nvCxnSpPr>
        <p:spPr>
          <a:xfrm>
            <a:off x="4567238" y="4951752"/>
            <a:ext cx="631031" cy="0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05243D17-5DAE-BBE2-5606-D9B8F3A98945}"/>
              </a:ext>
            </a:extLst>
          </p:cNvPr>
          <p:cNvCxnSpPr>
            <a:cxnSpLocks/>
          </p:cNvCxnSpPr>
          <p:nvPr/>
        </p:nvCxnSpPr>
        <p:spPr>
          <a:xfrm>
            <a:off x="2847871" y="4369868"/>
            <a:ext cx="233031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A1E03547-1C70-641C-3172-438D51210C0C}"/>
              </a:ext>
            </a:extLst>
          </p:cNvPr>
          <p:cNvCxnSpPr>
            <a:cxnSpLocks/>
          </p:cNvCxnSpPr>
          <p:nvPr/>
        </p:nvCxnSpPr>
        <p:spPr>
          <a:xfrm>
            <a:off x="5178181" y="4350544"/>
            <a:ext cx="0" cy="60120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03B6E16C-59C0-0D89-2FA6-F4C763CED86C}"/>
              </a:ext>
            </a:extLst>
          </p:cNvPr>
          <p:cNvCxnSpPr>
            <a:cxnSpLocks/>
          </p:cNvCxnSpPr>
          <p:nvPr/>
        </p:nvCxnSpPr>
        <p:spPr>
          <a:xfrm flipV="1">
            <a:off x="2174449" y="4951631"/>
            <a:ext cx="525317" cy="2498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9738551B-C9EB-E15D-A2EF-81E8EAEE9425}"/>
              </a:ext>
            </a:extLst>
          </p:cNvPr>
          <p:cNvCxnSpPr>
            <a:cxnSpLocks/>
          </p:cNvCxnSpPr>
          <p:nvPr/>
        </p:nvCxnSpPr>
        <p:spPr>
          <a:xfrm>
            <a:off x="2174449" y="4477085"/>
            <a:ext cx="549373" cy="2729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03987840-0F39-3771-A89B-41B1AA4A8BFF}"/>
              </a:ext>
            </a:extLst>
          </p:cNvPr>
          <p:cNvCxnSpPr>
            <a:cxnSpLocks/>
          </p:cNvCxnSpPr>
          <p:nvPr/>
        </p:nvCxnSpPr>
        <p:spPr>
          <a:xfrm flipV="1">
            <a:off x="2181592" y="5186980"/>
            <a:ext cx="542230" cy="4715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D096C419-1F67-0A60-0E80-812595E20883}"/>
              </a:ext>
            </a:extLst>
          </p:cNvPr>
          <p:cNvCxnSpPr>
            <a:cxnSpLocks/>
          </p:cNvCxnSpPr>
          <p:nvPr/>
        </p:nvCxnSpPr>
        <p:spPr>
          <a:xfrm>
            <a:off x="2708222" y="2830409"/>
            <a:ext cx="0" cy="2358667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517060C0-62E5-8AC9-5419-3B8951D3D5CA}"/>
              </a:ext>
            </a:extLst>
          </p:cNvPr>
          <p:cNvCxnSpPr>
            <a:cxnSpLocks/>
          </p:cNvCxnSpPr>
          <p:nvPr/>
        </p:nvCxnSpPr>
        <p:spPr>
          <a:xfrm>
            <a:off x="2708222" y="2851470"/>
            <a:ext cx="852215" cy="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97F8F95F-83D4-A9C2-5B55-B024B6D188C8}"/>
              </a:ext>
            </a:extLst>
          </p:cNvPr>
          <p:cNvCxnSpPr>
            <a:cxnSpLocks/>
          </p:cNvCxnSpPr>
          <p:nvPr/>
        </p:nvCxnSpPr>
        <p:spPr>
          <a:xfrm>
            <a:off x="2699766" y="3177736"/>
            <a:ext cx="852215" cy="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0A9FA58E-32B3-77C4-9763-0DA159D0B6E2}"/>
              </a:ext>
            </a:extLst>
          </p:cNvPr>
          <p:cNvCxnSpPr>
            <a:cxnSpLocks/>
          </p:cNvCxnSpPr>
          <p:nvPr/>
        </p:nvCxnSpPr>
        <p:spPr>
          <a:xfrm>
            <a:off x="2691310" y="3506383"/>
            <a:ext cx="852215" cy="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A311EB3D-2AF5-D11F-CE98-740939B197E2}"/>
              </a:ext>
            </a:extLst>
          </p:cNvPr>
          <p:cNvCxnSpPr>
            <a:cxnSpLocks/>
          </p:cNvCxnSpPr>
          <p:nvPr/>
        </p:nvCxnSpPr>
        <p:spPr>
          <a:xfrm>
            <a:off x="3339969" y="4571710"/>
            <a:ext cx="0" cy="428082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19025361-081A-51E1-3B70-E24CA20FE9CE}"/>
              </a:ext>
            </a:extLst>
          </p:cNvPr>
          <p:cNvCxnSpPr>
            <a:cxnSpLocks/>
          </p:cNvCxnSpPr>
          <p:nvPr/>
        </p:nvCxnSpPr>
        <p:spPr>
          <a:xfrm>
            <a:off x="2998033" y="4120746"/>
            <a:ext cx="562404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78A54F87-B101-316E-5C86-8B5427D2BD1D}"/>
              </a:ext>
            </a:extLst>
          </p:cNvPr>
          <p:cNvCxnSpPr>
            <a:cxnSpLocks/>
          </p:cNvCxnSpPr>
          <p:nvPr/>
        </p:nvCxnSpPr>
        <p:spPr>
          <a:xfrm>
            <a:off x="3010056" y="4115983"/>
            <a:ext cx="0" cy="1511693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CBB76856-E4EC-DAC2-F56A-1F647C8E5F80}"/>
              </a:ext>
            </a:extLst>
          </p:cNvPr>
          <p:cNvCxnSpPr>
            <a:cxnSpLocks/>
          </p:cNvCxnSpPr>
          <p:nvPr/>
        </p:nvCxnSpPr>
        <p:spPr>
          <a:xfrm>
            <a:off x="2998033" y="5627676"/>
            <a:ext cx="687049" cy="0"/>
          </a:xfrm>
          <a:prstGeom prst="line">
            <a:avLst/>
          </a:prstGeom>
          <a:ln w="381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Box 106">
            <a:extLst>
              <a:ext uri="{FF2B5EF4-FFF2-40B4-BE49-F238E27FC236}">
                <a16:creationId xmlns:a16="http://schemas.microsoft.com/office/drawing/2014/main" id="{AED70189-24C7-FF80-121A-434FC3445F53}"/>
              </a:ext>
            </a:extLst>
          </p:cNvPr>
          <p:cNvSpPr txBox="1"/>
          <p:nvPr/>
        </p:nvSpPr>
        <p:spPr>
          <a:xfrm>
            <a:off x="3653415" y="3922411"/>
            <a:ext cx="545681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/>
              <a:t>V</a:t>
            </a:r>
            <a:r>
              <a:rPr lang="en-US" sz="1400" b="1" baseline="-25000" dirty="0"/>
              <a:t>OUT</a:t>
            </a:r>
          </a:p>
        </p:txBody>
      </p: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7B890562-24EC-B5A8-02F9-984E1CC88AE1}"/>
              </a:ext>
            </a:extLst>
          </p:cNvPr>
          <p:cNvCxnSpPr>
            <a:cxnSpLocks/>
          </p:cNvCxnSpPr>
          <p:nvPr/>
        </p:nvCxnSpPr>
        <p:spPr>
          <a:xfrm flipH="1">
            <a:off x="3321844" y="4999792"/>
            <a:ext cx="365806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F13569BD-12E9-28BA-4E84-CA4E39A72E41}"/>
              </a:ext>
            </a:extLst>
          </p:cNvPr>
          <p:cNvCxnSpPr>
            <a:cxnSpLocks/>
          </p:cNvCxnSpPr>
          <p:nvPr/>
        </p:nvCxnSpPr>
        <p:spPr>
          <a:xfrm>
            <a:off x="3339969" y="4588377"/>
            <a:ext cx="2330310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53A2B349-F794-F8E2-1343-4F8CD5ABD0F3}"/>
              </a:ext>
            </a:extLst>
          </p:cNvPr>
          <p:cNvCxnSpPr>
            <a:cxnSpLocks/>
          </p:cNvCxnSpPr>
          <p:nvPr/>
        </p:nvCxnSpPr>
        <p:spPr>
          <a:xfrm>
            <a:off x="5670279" y="2557972"/>
            <a:ext cx="0" cy="2047366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9FCB3A5F-955A-8A41-2B3B-2C8CE2947988}"/>
              </a:ext>
            </a:extLst>
          </p:cNvPr>
          <p:cNvCxnSpPr>
            <a:cxnSpLocks/>
          </p:cNvCxnSpPr>
          <p:nvPr/>
        </p:nvCxnSpPr>
        <p:spPr>
          <a:xfrm flipH="1">
            <a:off x="5670279" y="2572258"/>
            <a:ext cx="303384" cy="0"/>
          </a:xfrm>
          <a:prstGeom prst="line">
            <a:avLst/>
          </a:prstGeom>
          <a:ln w="38100">
            <a:solidFill>
              <a:srgbClr val="00B0F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EF590821-62B5-1192-7EF0-4AB27499171D}"/>
              </a:ext>
            </a:extLst>
          </p:cNvPr>
          <p:cNvCxnSpPr>
            <a:cxnSpLocks/>
          </p:cNvCxnSpPr>
          <p:nvPr/>
        </p:nvCxnSpPr>
        <p:spPr>
          <a:xfrm>
            <a:off x="7974767" y="5443992"/>
            <a:ext cx="0" cy="84621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7345E2BF-471E-3079-D4C2-7B850F54896D}"/>
              </a:ext>
            </a:extLst>
          </p:cNvPr>
          <p:cNvCxnSpPr>
            <a:cxnSpLocks/>
          </p:cNvCxnSpPr>
          <p:nvPr/>
        </p:nvCxnSpPr>
        <p:spPr>
          <a:xfrm>
            <a:off x="2174449" y="4230188"/>
            <a:ext cx="256843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18CBA849-C33A-3174-9A03-D807FAD8A3B8}"/>
              </a:ext>
            </a:extLst>
          </p:cNvPr>
          <p:cNvCxnSpPr>
            <a:cxnSpLocks/>
          </p:cNvCxnSpPr>
          <p:nvPr/>
        </p:nvCxnSpPr>
        <p:spPr>
          <a:xfrm>
            <a:off x="5450830" y="1828800"/>
            <a:ext cx="7449" cy="3043029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ACDFBB77-D6FA-F891-F322-3105932FD81F}"/>
              </a:ext>
            </a:extLst>
          </p:cNvPr>
          <p:cNvCxnSpPr>
            <a:cxnSpLocks/>
          </p:cNvCxnSpPr>
          <p:nvPr/>
        </p:nvCxnSpPr>
        <p:spPr>
          <a:xfrm>
            <a:off x="5458280" y="4860270"/>
            <a:ext cx="515383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C2701A9F-05B3-3C5E-B8AF-2B9137113419}"/>
              </a:ext>
            </a:extLst>
          </p:cNvPr>
          <p:cNvCxnSpPr>
            <a:cxnSpLocks/>
          </p:cNvCxnSpPr>
          <p:nvPr/>
        </p:nvCxnSpPr>
        <p:spPr>
          <a:xfrm>
            <a:off x="2431292" y="1841409"/>
            <a:ext cx="3028091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DFA6686C-BF31-DE70-2FA7-7585C8EC102B}"/>
              </a:ext>
            </a:extLst>
          </p:cNvPr>
          <p:cNvCxnSpPr>
            <a:cxnSpLocks/>
          </p:cNvCxnSpPr>
          <p:nvPr/>
        </p:nvCxnSpPr>
        <p:spPr>
          <a:xfrm flipH="1">
            <a:off x="2415221" y="1828800"/>
            <a:ext cx="2847" cy="2413338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TextBox 145">
            <a:extLst>
              <a:ext uri="{FF2B5EF4-FFF2-40B4-BE49-F238E27FC236}">
                <a16:creationId xmlns:a16="http://schemas.microsoft.com/office/drawing/2014/main" id="{B676B3E8-D670-29CD-75C6-70DFE577391E}"/>
              </a:ext>
            </a:extLst>
          </p:cNvPr>
          <p:cNvSpPr txBox="1"/>
          <p:nvPr/>
        </p:nvSpPr>
        <p:spPr>
          <a:xfrm>
            <a:off x="6579433" y="3185947"/>
            <a:ext cx="851942" cy="3729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100nF</a:t>
            </a: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A24C313B-EA32-94DC-D0AA-D1975228B942}"/>
              </a:ext>
            </a:extLst>
          </p:cNvPr>
          <p:cNvSpPr txBox="1"/>
          <p:nvPr/>
        </p:nvSpPr>
        <p:spPr>
          <a:xfrm>
            <a:off x="6548454" y="1917835"/>
            <a:ext cx="913901" cy="3729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100mH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FC2EDCD4-E36A-2446-3857-95D712BB126C}"/>
              </a:ext>
            </a:extLst>
          </p:cNvPr>
          <p:cNvSpPr txBox="1"/>
          <p:nvPr/>
        </p:nvSpPr>
        <p:spPr>
          <a:xfrm>
            <a:off x="6627152" y="4479814"/>
            <a:ext cx="756505" cy="3729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10</a:t>
            </a:r>
            <a:r>
              <a:rPr lang="el-GR" b="1" dirty="0"/>
              <a:t>Ω</a:t>
            </a:r>
            <a:endParaRPr lang="en-US" b="1" dirty="0"/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88F43F22-AB2B-2DCC-045F-13D9F11F41C7}"/>
              </a:ext>
            </a:extLst>
          </p:cNvPr>
          <p:cNvSpPr txBox="1"/>
          <p:nvPr/>
        </p:nvSpPr>
        <p:spPr>
          <a:xfrm>
            <a:off x="6627152" y="5773681"/>
            <a:ext cx="756505" cy="3729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100</a:t>
            </a:r>
            <a:r>
              <a:rPr lang="el-GR" b="1" dirty="0"/>
              <a:t>Ω</a:t>
            </a:r>
            <a:endParaRPr lang="en-US" b="1" dirty="0"/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6902F43B-3A9F-7B3B-6A5C-012A0E3AF975}"/>
              </a:ext>
            </a:extLst>
          </p:cNvPr>
          <p:cNvSpPr/>
          <p:nvPr/>
        </p:nvSpPr>
        <p:spPr>
          <a:xfrm>
            <a:off x="5921115" y="4791021"/>
            <a:ext cx="137160" cy="1371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6CF633-B218-A468-A554-D9D324173BDC}"/>
              </a:ext>
            </a:extLst>
          </p:cNvPr>
          <p:cNvSpPr txBox="1"/>
          <p:nvPr/>
        </p:nvSpPr>
        <p:spPr>
          <a:xfrm rot="16200000">
            <a:off x="2473522" y="4609830"/>
            <a:ext cx="7360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7030A0"/>
                </a:solidFill>
              </a:rPr>
              <a:t>SPI Bus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0347F3-A7B1-D09A-89A4-6E5AB0F1A963}"/>
              </a:ext>
            </a:extLst>
          </p:cNvPr>
          <p:cNvSpPr txBox="1"/>
          <p:nvPr/>
        </p:nvSpPr>
        <p:spPr>
          <a:xfrm>
            <a:off x="6475493" y="919699"/>
            <a:ext cx="25174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The RLC Circuit is "powered" (</a:t>
            </a:r>
            <a:r>
              <a:rPr lang="en-US" b="1" dirty="0">
                <a:solidFill>
                  <a:srgbClr val="7030A0"/>
                </a:solidFill>
              </a:rPr>
              <a:t>driven</a:t>
            </a:r>
            <a:r>
              <a:rPr lang="en-US" dirty="0">
                <a:solidFill>
                  <a:srgbClr val="7030A0"/>
                </a:solidFill>
              </a:rPr>
              <a:t>) by the AD9833+TLV2462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22F9EA-B429-B675-4BF5-1E833CACF29E}"/>
              </a:ext>
            </a:extLst>
          </p:cNvPr>
          <p:cNvSpPr txBox="1"/>
          <p:nvPr/>
        </p:nvSpPr>
        <p:spPr>
          <a:xfrm>
            <a:off x="674557" y="5459208"/>
            <a:ext cx="16193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00B050"/>
                </a:solidFill>
              </a:rPr>
              <a:t>We will measure the voltage at the </a:t>
            </a:r>
            <a:r>
              <a:rPr lang="en-US" sz="1600" b="1" dirty="0">
                <a:solidFill>
                  <a:srgbClr val="00B050"/>
                </a:solidFill>
              </a:rPr>
              <a:t>10</a:t>
            </a:r>
            <a:r>
              <a:rPr lang="el-GR" sz="1600" b="1" dirty="0">
                <a:solidFill>
                  <a:srgbClr val="00B050"/>
                </a:solidFill>
              </a:rPr>
              <a:t>Ω</a:t>
            </a:r>
            <a:r>
              <a:rPr lang="en-US" sz="1600" dirty="0">
                <a:solidFill>
                  <a:srgbClr val="00B050"/>
                </a:solidFill>
              </a:rPr>
              <a:t> resistor</a:t>
            </a:r>
          </a:p>
        </p:txBody>
      </p:sp>
    </p:spTree>
    <p:extLst>
      <p:ext uri="{BB962C8B-B14F-4D97-AF65-F5344CB8AC3E}">
        <p14:creationId xmlns:p14="http://schemas.microsoft.com/office/powerpoint/2010/main" val="969267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5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500"/>
                            </p:stCondLst>
                            <p:childTnLst>
                              <p:par>
                                <p:cTn id="6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2000"/>
                            </p:stCondLst>
                            <p:childTnLst>
                              <p:par>
                                <p:cTn id="6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00"/>
                            </p:stCondLst>
                            <p:childTnLst>
                              <p:par>
                                <p:cTn id="75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000"/>
                            </p:stCondLst>
                            <p:childTnLst>
                              <p:par>
                                <p:cTn id="7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500"/>
                            </p:stCondLst>
                            <p:childTnLst>
                              <p:par>
                                <p:cTn id="8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2000"/>
                            </p:stCondLst>
                            <p:childTnLst>
                              <p:par>
                                <p:cTn id="8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2500"/>
                            </p:stCondLst>
                            <p:childTnLst>
                              <p:par>
                                <p:cTn id="9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500"/>
                            </p:stCondLst>
                            <p:childTnLst>
                              <p:par>
                                <p:cTn id="10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000"/>
                            </p:stCondLst>
                            <p:childTnLst>
                              <p:par>
                                <p:cTn id="11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7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500"/>
                            </p:stCondLst>
                            <p:childTnLst>
                              <p:par>
                                <p:cTn id="12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1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5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1500"/>
                            </p:stCondLst>
                            <p:childTnLst>
                              <p:par>
                                <p:cTn id="1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9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4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500"/>
                            </p:stCondLst>
                            <p:childTnLst>
                              <p:par>
                                <p:cTn id="14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8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1000"/>
                            </p:stCondLst>
                            <p:childTnLst>
                              <p:par>
                                <p:cTn id="15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2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1500"/>
                            </p:stCondLst>
                            <p:childTnLst>
                              <p:par>
                                <p:cTn id="15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6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" fill="hold">
                            <p:stCondLst>
                              <p:cond delay="2000"/>
                            </p:stCondLst>
                            <p:childTnLst>
                              <p:par>
                                <p:cTn id="15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0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1" fill="hold">
                            <p:stCondLst>
                              <p:cond delay="2500"/>
                            </p:stCondLst>
                            <p:childTnLst>
                              <p:par>
                                <p:cTn id="162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>
                      <p:stCondLst>
                        <p:cond delay="indefinite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0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1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500"/>
                            </p:stCondLst>
                            <p:childTnLst>
                              <p:par>
                                <p:cTn id="17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5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9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" fill="hold">
                            <p:stCondLst>
                              <p:cond delay="1500"/>
                            </p:stCondLst>
                            <p:childTnLst>
                              <p:par>
                                <p:cTn id="18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3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" fill="hold">
                            <p:stCondLst>
                              <p:cond delay="2000"/>
                            </p:stCondLst>
                            <p:childTnLst>
                              <p:par>
                                <p:cTn id="18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7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8" fill="hold">
                            <p:stCondLst>
                              <p:cond delay="2500"/>
                            </p:stCondLst>
                            <p:childTnLst>
                              <p:par>
                                <p:cTn id="18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1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2" fill="hold">
                            <p:stCondLst>
                              <p:cond delay="3000"/>
                            </p:stCondLst>
                            <p:childTnLst>
                              <p:par>
                                <p:cTn id="19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" grpId="0" animBg="1"/>
      <p:bldP spid="146" grpId="0"/>
      <p:bldP spid="147" grpId="0"/>
      <p:bldP spid="148" grpId="0"/>
      <p:bldP spid="149" grpId="0"/>
      <p:bldP spid="150" grpId="0" animBg="1"/>
      <p:bldP spid="3" grpId="0"/>
      <p:bldP spid="4" grpId="0"/>
      <p:bldP spid="6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>
            <a:extLst>
              <a:ext uri="{FF2B5EF4-FFF2-40B4-BE49-F238E27FC236}">
                <a16:creationId xmlns:a16="http://schemas.microsoft.com/office/drawing/2014/main" id="{4B135C6C-21AB-1726-3F85-04D80B1B36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7950" y="2126754"/>
            <a:ext cx="2126421" cy="2604491"/>
          </a:xfrm>
          <a:prstGeom prst="rect">
            <a:avLst/>
          </a:prstGeom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Finding a Circuit’s Resonant Frequency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55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8BDCC0D-EF00-9CA5-57C2-52651A55A289}"/>
                  </a:ext>
                </a:extLst>
              </p:cNvPr>
              <p:cNvSpPr txBox="1"/>
              <p:nvPr/>
            </p:nvSpPr>
            <p:spPr>
              <a:xfrm>
                <a:off x="845972" y="2466879"/>
                <a:ext cx="949042" cy="5722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𝐿𝐶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8BDCC0D-EF00-9CA5-57C2-52651A55A2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972" y="2466879"/>
                <a:ext cx="949042" cy="57227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482B428-4666-327D-2C03-F8672E135D94}"/>
                  </a:ext>
                </a:extLst>
              </p:cNvPr>
              <p:cNvSpPr txBox="1"/>
              <p:nvPr/>
            </p:nvSpPr>
            <p:spPr>
              <a:xfrm>
                <a:off x="893092" y="3493946"/>
                <a:ext cx="757067" cy="4744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482B428-4666-327D-2C03-F8672E135D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092" y="3493946"/>
                <a:ext cx="757067" cy="47442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86BA52E-083D-1F13-E58E-C5290695B53F}"/>
                  </a:ext>
                </a:extLst>
              </p:cNvPr>
              <p:cNvSpPr txBox="1"/>
              <p:nvPr/>
            </p:nvSpPr>
            <p:spPr>
              <a:xfrm>
                <a:off x="883447" y="4423164"/>
                <a:ext cx="1180067" cy="5722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𝐿𝐶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86BA52E-083D-1F13-E58E-C5290695B5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447" y="4423164"/>
                <a:ext cx="1180067" cy="57227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E891455-666C-22D5-75E6-0AC126AA0C46}"/>
                  </a:ext>
                </a:extLst>
              </p:cNvPr>
              <p:cNvSpPr txBox="1"/>
              <p:nvPr/>
            </p:nvSpPr>
            <p:spPr>
              <a:xfrm>
                <a:off x="2340217" y="2466879"/>
                <a:ext cx="3935693" cy="6367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100.8×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10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−3</m:t>
                                      </m:r>
                                    </m:sup>
                                  </m:sSup>
                                </m:e>
                              </m:d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91.2×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10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−9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ra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E891455-666C-22D5-75E6-0AC126AA0C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0217" y="2466879"/>
                <a:ext cx="3935693" cy="63671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05465A5-8D0F-673F-3039-13BEE40C1636}"/>
                  </a:ext>
                </a:extLst>
              </p:cNvPr>
              <p:cNvSpPr txBox="1"/>
              <p:nvPr/>
            </p:nvSpPr>
            <p:spPr>
              <a:xfrm>
                <a:off x="2316961" y="3548502"/>
                <a:ext cx="4034181" cy="5259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16599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𝐻𝑧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𝑘𝐻𝑧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𝐻𝑧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=1.6599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𝑘𝐻𝑧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05465A5-8D0F-673F-3039-13BEE40C16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6961" y="3548502"/>
                <a:ext cx="4034181" cy="52597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>
            <a:extLst>
              <a:ext uri="{FF2B5EF4-FFF2-40B4-BE49-F238E27FC236}">
                <a16:creationId xmlns:a16="http://schemas.microsoft.com/office/drawing/2014/main" id="{1B7E963A-EA3B-907B-06B1-B30152365D3C}"/>
              </a:ext>
            </a:extLst>
          </p:cNvPr>
          <p:cNvSpPr/>
          <p:nvPr/>
        </p:nvSpPr>
        <p:spPr>
          <a:xfrm>
            <a:off x="5176166" y="3692957"/>
            <a:ext cx="1169563" cy="3053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03C3DE4-23DF-C4ED-1DC5-2DEC7BECD9DC}"/>
              </a:ext>
            </a:extLst>
          </p:cNvPr>
          <p:cNvSpPr/>
          <p:nvPr/>
        </p:nvSpPr>
        <p:spPr>
          <a:xfrm>
            <a:off x="5160124" y="3692957"/>
            <a:ext cx="1169563" cy="30539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78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3" grpId="0"/>
      <p:bldP spid="6" grpId="0"/>
      <p:bldP spid="5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Root Mean Squared </a:t>
            </a:r>
            <a:r>
              <a:rPr lang="en-US" sz="3200" dirty="0">
                <a:latin typeface="+mn-lt"/>
              </a:rPr>
              <a:t>(RMS) vs. Mean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56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0F6B155-2860-EDDE-63B0-2D80E706FEBE}"/>
                  </a:ext>
                </a:extLst>
              </p:cNvPr>
              <p:cNvSpPr txBox="1"/>
              <p:nvPr/>
            </p:nvSpPr>
            <p:spPr>
              <a:xfrm>
                <a:off x="633733" y="1728965"/>
                <a:ext cx="2274597" cy="8347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  <m:nary>
                        <m:naryPr>
                          <m:limLoc m:val="undOvr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  <m:e>
                          <m:func>
                            <m:func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ⅆ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func>
                        </m:e>
                      </m:nary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0F6B155-2860-EDDE-63B0-2D80E706FE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733" y="1728965"/>
                <a:ext cx="2274597" cy="83478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A7E947CB-97B6-0479-9A3D-39AE60E3FD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9958" y="1719230"/>
            <a:ext cx="4572638" cy="271500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FE502B0-569A-F349-B6BD-60D3CD12FD5C}"/>
                  </a:ext>
                </a:extLst>
              </p:cNvPr>
              <p:cNvSpPr txBox="1"/>
              <p:nvPr/>
            </p:nvSpPr>
            <p:spPr>
              <a:xfrm>
                <a:off x="5549508" y="1559684"/>
                <a:ext cx="51353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solidFill>
                                <a:srgbClr val="5D80B4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i="0" smtClean="0">
                              <a:solidFill>
                                <a:srgbClr val="5D80B4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b="0" i="1" smtClean="0">
                              <a:solidFill>
                                <a:srgbClr val="5D80B4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</m:oMath>
                  </m:oMathPara>
                </a14:m>
                <a:endParaRPr lang="en-US" dirty="0">
                  <a:solidFill>
                    <a:srgbClr val="5D80B4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FE502B0-569A-F349-B6BD-60D3CD12FD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9508" y="1559684"/>
                <a:ext cx="513538" cy="276999"/>
              </a:xfrm>
              <a:prstGeom prst="rect">
                <a:avLst/>
              </a:prstGeom>
              <a:blipFill>
                <a:blip r:embed="rId4"/>
                <a:stretch>
                  <a:fillRect l="-9412" r="-3529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915C2E6-0761-4215-A5EE-EBD382D50A59}"/>
                  </a:ext>
                </a:extLst>
              </p:cNvPr>
              <p:cNvSpPr txBox="1"/>
              <p:nvPr/>
            </p:nvSpPr>
            <p:spPr>
              <a:xfrm>
                <a:off x="8092596" y="2938232"/>
                <a:ext cx="32233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5D80B4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i="1" smtClean="0">
                          <a:solidFill>
                            <a:srgbClr val="5D80B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en-US" dirty="0">
                  <a:solidFill>
                    <a:srgbClr val="5D80B4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915C2E6-0761-4215-A5EE-EBD382D50A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2596" y="2938232"/>
                <a:ext cx="322332" cy="276999"/>
              </a:xfrm>
              <a:prstGeom prst="rect">
                <a:avLst/>
              </a:prstGeom>
              <a:blipFill>
                <a:blip r:embed="rId5"/>
                <a:stretch>
                  <a:fillRect l="-17308" r="-13462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A5FBD1BA-FA42-7CD3-4020-BC77F226E8B3}"/>
              </a:ext>
            </a:extLst>
          </p:cNvPr>
          <p:cNvSpPr txBox="1"/>
          <p:nvPr/>
        </p:nvSpPr>
        <p:spPr>
          <a:xfrm>
            <a:off x="2989494" y="1946699"/>
            <a:ext cx="3965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sym typeface="Wingdings" panose="05000000000000000000" pitchFamily="2" charset="2"/>
              </a:rPr>
              <a:t></a:t>
            </a:r>
            <a:endParaRPr lang="en-US" sz="2400" dirty="0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1D68BFE-E17D-90BA-36CF-D2ADAE383E4A}"/>
              </a:ext>
            </a:extLst>
          </p:cNvPr>
          <p:cNvSpPr/>
          <p:nvPr/>
        </p:nvSpPr>
        <p:spPr>
          <a:xfrm>
            <a:off x="3821501" y="1865223"/>
            <a:ext cx="4205732" cy="245194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20E6C3-91A8-E04E-5A5E-A87495151A2F}"/>
              </a:ext>
            </a:extLst>
          </p:cNvPr>
          <p:cNvSpPr txBox="1"/>
          <p:nvPr/>
        </p:nvSpPr>
        <p:spPr>
          <a:xfrm>
            <a:off x="5984802" y="1946699"/>
            <a:ext cx="19899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What is the average power of this signal? </a:t>
            </a:r>
          </a:p>
        </p:txBody>
      </p:sp>
    </p:spTree>
    <p:extLst>
      <p:ext uri="{BB962C8B-B14F-4D97-AF65-F5344CB8AC3E}">
        <p14:creationId xmlns:p14="http://schemas.microsoft.com/office/powerpoint/2010/main" val="3185924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0" grpId="0"/>
      <p:bldP spid="24" grpId="0" animBg="1"/>
      <p:bldP spid="3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Root Mean Squared </a:t>
            </a:r>
            <a:r>
              <a:rPr lang="en-US" sz="3200" dirty="0">
                <a:latin typeface="+mn-lt"/>
              </a:rPr>
              <a:t>(RMS) vs. Mean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57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0F6B155-2860-EDDE-63B0-2D80E706FEBE}"/>
                  </a:ext>
                </a:extLst>
              </p:cNvPr>
              <p:cNvSpPr txBox="1"/>
              <p:nvPr/>
            </p:nvSpPr>
            <p:spPr>
              <a:xfrm>
                <a:off x="633733" y="1728965"/>
                <a:ext cx="2274597" cy="8347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  <m:nary>
                        <m:naryPr>
                          <m:limLoc m:val="undOvr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  <m:e>
                          <m:func>
                            <m:func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ⅆ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func>
                        </m:e>
                      </m:nary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0F6B155-2860-EDDE-63B0-2D80E706FE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733" y="1728965"/>
                <a:ext cx="2274597" cy="83478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5AAF571-7037-143A-1478-C01F535CC8DF}"/>
                  </a:ext>
                </a:extLst>
              </p:cNvPr>
              <p:cNvSpPr txBox="1"/>
              <p:nvPr/>
            </p:nvSpPr>
            <p:spPr>
              <a:xfrm>
                <a:off x="633733" y="3177476"/>
                <a:ext cx="2234008" cy="10874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  <m:nary>
                        <m:naryPr>
                          <m:limLoc m:val="undOvr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  <m:e>
                          <m:func>
                            <m:func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ⅆ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func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≅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0.6366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5AAF571-7037-143A-1478-C01F535CC8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733" y="3177476"/>
                <a:ext cx="2234008" cy="1087477"/>
              </a:xfrm>
              <a:prstGeom prst="rect">
                <a:avLst/>
              </a:prstGeom>
              <a:blipFill>
                <a:blip r:embed="rId3"/>
                <a:stretch>
                  <a:fillRect b="-11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A7E947CB-97B6-0479-9A3D-39AE60E3FD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9958" y="1719230"/>
            <a:ext cx="4572638" cy="271500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FE502B0-569A-F349-B6BD-60D3CD12FD5C}"/>
                  </a:ext>
                </a:extLst>
              </p:cNvPr>
              <p:cNvSpPr txBox="1"/>
              <p:nvPr/>
            </p:nvSpPr>
            <p:spPr>
              <a:xfrm>
                <a:off x="5549508" y="1559684"/>
                <a:ext cx="51353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solidFill>
                                <a:srgbClr val="5D80B4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i="0" smtClean="0">
                              <a:solidFill>
                                <a:srgbClr val="5D80B4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b="0" i="1" smtClean="0">
                              <a:solidFill>
                                <a:srgbClr val="5D80B4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</m:oMath>
                  </m:oMathPara>
                </a14:m>
                <a:endParaRPr lang="en-US" dirty="0">
                  <a:solidFill>
                    <a:srgbClr val="5D80B4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FE502B0-569A-F349-B6BD-60D3CD12FD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9508" y="1559684"/>
                <a:ext cx="513538" cy="276999"/>
              </a:xfrm>
              <a:prstGeom prst="rect">
                <a:avLst/>
              </a:prstGeom>
              <a:blipFill>
                <a:blip r:embed="rId5"/>
                <a:stretch>
                  <a:fillRect l="-9412" r="-3529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A5FBD1BA-FA42-7CD3-4020-BC77F226E8B3}"/>
              </a:ext>
            </a:extLst>
          </p:cNvPr>
          <p:cNvSpPr txBox="1"/>
          <p:nvPr/>
        </p:nvSpPr>
        <p:spPr>
          <a:xfrm>
            <a:off x="2989494" y="1946699"/>
            <a:ext cx="3965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sym typeface="Wingdings" panose="05000000000000000000" pitchFamily="2" charset="2"/>
              </a:rPr>
              <a:t></a:t>
            </a:r>
            <a:endParaRPr lang="en-US" sz="2400" dirty="0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799CDD4-EBD0-CD92-9A2D-8AE8D6541868}"/>
              </a:ext>
            </a:extLst>
          </p:cNvPr>
          <p:cNvSpPr txBox="1"/>
          <p:nvPr/>
        </p:nvSpPr>
        <p:spPr>
          <a:xfrm>
            <a:off x="2989494" y="3369040"/>
            <a:ext cx="3965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  <a:sym typeface="Wingdings" panose="05000000000000000000" pitchFamily="2" charset="2"/>
              </a:rPr>
              <a:t></a:t>
            </a:r>
            <a:endParaRPr lang="en-US" sz="2400" dirty="0">
              <a:ln>
                <a:solidFill>
                  <a:srgbClr val="FFC000"/>
                </a:solidFill>
              </a:ln>
              <a:solidFill>
                <a:srgbClr val="FFC000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1D68BFE-E17D-90BA-36CF-D2ADAE383E4A}"/>
              </a:ext>
            </a:extLst>
          </p:cNvPr>
          <p:cNvSpPr/>
          <p:nvPr/>
        </p:nvSpPr>
        <p:spPr>
          <a:xfrm>
            <a:off x="3821501" y="1865224"/>
            <a:ext cx="2099616" cy="1211508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5099CC2-2E19-6CA8-B384-EF2B63A3448E}"/>
                  </a:ext>
                </a:extLst>
              </p:cNvPr>
              <p:cNvSpPr txBox="1"/>
              <p:nvPr/>
            </p:nvSpPr>
            <p:spPr>
              <a:xfrm>
                <a:off x="8092596" y="2938232"/>
                <a:ext cx="32233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5D80B4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i="1" smtClean="0">
                          <a:solidFill>
                            <a:srgbClr val="5D80B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en-US" dirty="0">
                  <a:solidFill>
                    <a:srgbClr val="5D80B4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5099CC2-2E19-6CA8-B384-EF2B63A344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2596" y="2938232"/>
                <a:ext cx="322332" cy="276999"/>
              </a:xfrm>
              <a:prstGeom prst="rect">
                <a:avLst/>
              </a:prstGeom>
              <a:blipFill>
                <a:blip r:embed="rId6"/>
                <a:stretch>
                  <a:fillRect l="-17308" r="-13462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B57874FE-398C-F2B0-A250-E193773FB1EB}"/>
              </a:ext>
            </a:extLst>
          </p:cNvPr>
          <p:cNvSpPr txBox="1"/>
          <p:nvPr/>
        </p:nvSpPr>
        <p:spPr>
          <a:xfrm>
            <a:off x="5879871" y="1941905"/>
            <a:ext cx="22539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But we are now only considering half of the full cycle!</a:t>
            </a:r>
          </a:p>
        </p:txBody>
      </p:sp>
    </p:spTree>
    <p:extLst>
      <p:ext uri="{BB962C8B-B14F-4D97-AF65-F5344CB8AC3E}">
        <p14:creationId xmlns:p14="http://schemas.microsoft.com/office/powerpoint/2010/main" val="80899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21" grpId="0"/>
      <p:bldP spid="24" grpId="0" animBg="1"/>
      <p:bldP spid="5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A4B49572-1148-9B37-2D94-6F5C6724F8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9958" y="1633493"/>
            <a:ext cx="4572638" cy="2800741"/>
          </a:xfrm>
          <a:prstGeom prst="rect">
            <a:avLst/>
          </a:prstGeom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Root Mean Squared </a:t>
            </a:r>
            <a:r>
              <a:rPr lang="en-US" sz="3200" dirty="0">
                <a:latin typeface="+mn-lt"/>
              </a:rPr>
              <a:t>(RMS) vs. Mean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58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29864A1-A967-B8AA-926E-BBDCB465CD4E}"/>
                  </a:ext>
                </a:extLst>
              </p:cNvPr>
              <p:cNvSpPr txBox="1"/>
              <p:nvPr/>
            </p:nvSpPr>
            <p:spPr>
              <a:xfrm>
                <a:off x="628650" y="4931464"/>
                <a:ext cx="3647922" cy="13546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𝑅𝑀𝑆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den>
                          </m:f>
                          <m:nary>
                            <m:naryPr>
                              <m:limLoc m:val="undOvr"/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4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sup>
                            <m:e>
                              <m:func>
                                <m:func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p>
                                    <m:sSup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i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sin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fNam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ⅆ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func>
                            </m:e>
                          </m:nary>
                        </m:e>
                      </m:ra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≅0.7071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29864A1-A967-B8AA-926E-BBDCB465CD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4931464"/>
                <a:ext cx="3647922" cy="1354602"/>
              </a:xfrm>
              <a:prstGeom prst="rect">
                <a:avLst/>
              </a:prstGeom>
              <a:blipFill>
                <a:blip r:embed="rId3"/>
                <a:stretch>
                  <a:fillRect b="-4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8A8B6C3D-7116-B97D-50EF-1305997E695A}"/>
              </a:ext>
            </a:extLst>
          </p:cNvPr>
          <p:cNvSpPr txBox="1"/>
          <p:nvPr/>
        </p:nvSpPr>
        <p:spPr>
          <a:xfrm>
            <a:off x="5045373" y="4878773"/>
            <a:ext cx="359014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Mean is used to get the </a:t>
            </a:r>
            <a:r>
              <a:rPr lang="en-US" u="sng" dirty="0">
                <a:solidFill>
                  <a:srgbClr val="7030A0"/>
                </a:solidFill>
              </a:rPr>
              <a:t>central tendency</a:t>
            </a:r>
            <a:r>
              <a:rPr lang="en-US" dirty="0">
                <a:solidFill>
                  <a:srgbClr val="7030A0"/>
                </a:solidFill>
              </a:rPr>
              <a:t> of a given data set while </a:t>
            </a:r>
            <a:r>
              <a:rPr lang="en-US" b="1" dirty="0">
                <a:solidFill>
                  <a:srgbClr val="7030A0"/>
                </a:solidFill>
              </a:rPr>
              <a:t>RMS</a:t>
            </a:r>
            <a:r>
              <a:rPr lang="en-US" dirty="0">
                <a:solidFill>
                  <a:srgbClr val="7030A0"/>
                </a:solidFill>
              </a:rPr>
              <a:t> is used when random variables given in the data are both </a:t>
            </a:r>
            <a:r>
              <a:rPr lang="en-US" b="1" dirty="0">
                <a:solidFill>
                  <a:srgbClr val="7030A0"/>
                </a:solidFill>
              </a:rPr>
              <a:t>negative and positive,</a:t>
            </a:r>
            <a:r>
              <a:rPr lang="en-US" dirty="0">
                <a:solidFill>
                  <a:srgbClr val="7030A0"/>
                </a:solidFill>
              </a:rPr>
              <a:t> such as in </a:t>
            </a:r>
            <a:r>
              <a:rPr lang="en-US" i="1" dirty="0">
                <a:solidFill>
                  <a:srgbClr val="7030A0"/>
                </a:solidFill>
              </a:rPr>
              <a:t>sinusoids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0F6B155-2860-EDDE-63B0-2D80E706FEBE}"/>
                  </a:ext>
                </a:extLst>
              </p:cNvPr>
              <p:cNvSpPr txBox="1"/>
              <p:nvPr/>
            </p:nvSpPr>
            <p:spPr>
              <a:xfrm>
                <a:off x="633733" y="1728965"/>
                <a:ext cx="2274597" cy="83478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  <m:nary>
                        <m:naryPr>
                          <m:limLoc m:val="undOvr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  <m:e>
                          <m:func>
                            <m:func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ⅆ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func>
                        </m:e>
                      </m:nary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0F6B155-2860-EDDE-63B0-2D80E706FE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733" y="1728965"/>
                <a:ext cx="2274597" cy="83478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5AAF571-7037-143A-1478-C01F535CC8DF}"/>
                  </a:ext>
                </a:extLst>
              </p:cNvPr>
              <p:cNvSpPr txBox="1"/>
              <p:nvPr/>
            </p:nvSpPr>
            <p:spPr>
              <a:xfrm>
                <a:off x="633733" y="3177476"/>
                <a:ext cx="2234008" cy="10874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  <m:nary>
                        <m:naryPr>
                          <m:limLoc m:val="undOvr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  <m:e>
                          <m:func>
                            <m:func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ⅆ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func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≅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0.6366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5AAF571-7037-143A-1478-C01F535CC8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733" y="3177476"/>
                <a:ext cx="2234008" cy="1087477"/>
              </a:xfrm>
              <a:prstGeom prst="rect">
                <a:avLst/>
              </a:prstGeom>
              <a:blipFill>
                <a:blip r:embed="rId5"/>
                <a:stretch>
                  <a:fillRect b="-11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A5FBD1BA-FA42-7CD3-4020-BC77F226E8B3}"/>
              </a:ext>
            </a:extLst>
          </p:cNvPr>
          <p:cNvSpPr txBox="1"/>
          <p:nvPr/>
        </p:nvSpPr>
        <p:spPr>
          <a:xfrm>
            <a:off x="2989494" y="1946699"/>
            <a:ext cx="3965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sym typeface="Wingdings" panose="05000000000000000000" pitchFamily="2" charset="2"/>
              </a:rPr>
              <a:t></a:t>
            </a:r>
            <a:endParaRPr lang="en-US" sz="2400" dirty="0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799CDD4-EBD0-CD92-9A2D-8AE8D6541868}"/>
              </a:ext>
            </a:extLst>
          </p:cNvPr>
          <p:cNvSpPr txBox="1"/>
          <p:nvPr/>
        </p:nvSpPr>
        <p:spPr>
          <a:xfrm>
            <a:off x="2989494" y="3369040"/>
            <a:ext cx="3965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  <a:sym typeface="Wingdings" panose="05000000000000000000" pitchFamily="2" charset="2"/>
              </a:rPr>
              <a:t></a:t>
            </a:r>
            <a:endParaRPr lang="en-US" sz="2400" dirty="0">
              <a:ln>
                <a:solidFill>
                  <a:srgbClr val="FFC000"/>
                </a:solidFill>
              </a:ln>
              <a:solidFill>
                <a:srgbClr val="FFC0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3A156DB-3457-0345-5811-9C056DEF62D4}"/>
              </a:ext>
            </a:extLst>
          </p:cNvPr>
          <p:cNvSpPr txBox="1"/>
          <p:nvPr/>
        </p:nvSpPr>
        <p:spPr>
          <a:xfrm>
            <a:off x="4344486" y="5279065"/>
            <a:ext cx="3965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  <a:sym typeface="Wingdings" panose="05000000000000000000" pitchFamily="2" charset="2"/>
              </a:rPr>
              <a:t></a:t>
            </a:r>
            <a:endParaRPr lang="en-US" sz="2400" dirty="0">
              <a:ln>
                <a:solidFill>
                  <a:srgbClr val="00B050"/>
                </a:solidFill>
              </a:ln>
              <a:solidFill>
                <a:srgbClr val="00B05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560D585-2FDE-E8DE-7102-7C07709496D9}"/>
                  </a:ext>
                </a:extLst>
              </p:cNvPr>
              <p:cNvSpPr txBox="1"/>
              <p:nvPr/>
            </p:nvSpPr>
            <p:spPr>
              <a:xfrm>
                <a:off x="5560103" y="1477172"/>
                <a:ext cx="62087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solidFill>
                                <a:srgbClr val="5D80B4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i="1" smtClean="0">
                                  <a:solidFill>
                                    <a:srgbClr val="5D80B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solidFill>
                                    <a:srgbClr val="5D80B4"/>
                                  </a:solidFill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rgbClr val="5D80B4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fName>
                        <m:e>
                          <m:r>
                            <a:rPr lang="en-US" b="0" i="1" smtClean="0">
                              <a:solidFill>
                                <a:srgbClr val="5D80B4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</m:oMath>
                  </m:oMathPara>
                </a14:m>
                <a:endParaRPr lang="en-US" dirty="0">
                  <a:solidFill>
                    <a:srgbClr val="5D80B4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560D585-2FDE-E8DE-7102-7C07709496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0103" y="1477172"/>
                <a:ext cx="620875" cy="276999"/>
              </a:xfrm>
              <a:prstGeom prst="rect">
                <a:avLst/>
              </a:prstGeom>
              <a:blipFill>
                <a:blip r:embed="rId6"/>
                <a:stretch>
                  <a:fillRect l="-7843" t="-4348" r="-3922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469AB0A-A805-B2C6-29D2-BD607D60DD2F}"/>
                  </a:ext>
                </a:extLst>
              </p:cNvPr>
              <p:cNvSpPr txBox="1"/>
              <p:nvPr/>
            </p:nvSpPr>
            <p:spPr>
              <a:xfrm>
                <a:off x="7931429" y="4284200"/>
                <a:ext cx="32233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5D80B4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i="1" smtClean="0">
                          <a:solidFill>
                            <a:srgbClr val="5D80B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en-US" dirty="0">
                  <a:solidFill>
                    <a:srgbClr val="5D80B4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469AB0A-A805-B2C6-29D2-BD607D60DD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1429" y="4284200"/>
                <a:ext cx="322332" cy="276999"/>
              </a:xfrm>
              <a:prstGeom prst="rect">
                <a:avLst/>
              </a:prstGeom>
              <a:blipFill>
                <a:blip r:embed="rId7"/>
                <a:stretch>
                  <a:fillRect l="-15094" r="-11321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18">
            <a:extLst>
              <a:ext uri="{FF2B5EF4-FFF2-40B4-BE49-F238E27FC236}">
                <a16:creationId xmlns:a16="http://schemas.microsoft.com/office/drawing/2014/main" id="{6FE3CE92-75A3-8135-120A-B3442F191927}"/>
              </a:ext>
            </a:extLst>
          </p:cNvPr>
          <p:cNvSpPr/>
          <p:nvPr/>
        </p:nvSpPr>
        <p:spPr>
          <a:xfrm>
            <a:off x="3745338" y="1764498"/>
            <a:ext cx="4250407" cy="2478251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A2231F3-73E4-519F-61AA-D645C993E75C}"/>
              </a:ext>
            </a:extLst>
          </p:cNvPr>
          <p:cNvCxnSpPr/>
          <p:nvPr/>
        </p:nvCxnSpPr>
        <p:spPr>
          <a:xfrm>
            <a:off x="3745338" y="2713220"/>
            <a:ext cx="4250407" cy="0"/>
          </a:xfrm>
          <a:prstGeom prst="line">
            <a:avLst/>
          </a:prstGeom>
          <a:ln w="28575">
            <a:solidFill>
              <a:srgbClr val="FFC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1BEF69D-2678-C8B7-82AB-FC5855F68E7A}"/>
              </a:ext>
            </a:extLst>
          </p:cNvPr>
          <p:cNvCxnSpPr/>
          <p:nvPr/>
        </p:nvCxnSpPr>
        <p:spPr>
          <a:xfrm>
            <a:off x="3745336" y="2355899"/>
            <a:ext cx="4250407" cy="0"/>
          </a:xfrm>
          <a:prstGeom prst="line">
            <a:avLst/>
          </a:prstGeom>
          <a:ln w="28575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122BC0C-DE67-D6EF-8F64-65F9437941D7}"/>
                  </a:ext>
                </a:extLst>
              </p:cNvPr>
              <p:cNvSpPr txBox="1"/>
              <p:nvPr/>
            </p:nvSpPr>
            <p:spPr>
              <a:xfrm>
                <a:off x="8121081" y="2554630"/>
                <a:ext cx="52002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1" i="1" smtClean="0">
                              <a:ln>
                                <a:solidFill>
                                  <a:srgbClr val="FFC000"/>
                                </a:solidFill>
                              </a:ln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ln>
                                <a:solidFill>
                                  <a:srgbClr val="FFC000"/>
                                </a:solidFill>
                              </a:ln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  <m:sub>
                          <m:r>
                            <a:rPr lang="en-US" sz="1600" b="1" i="1" smtClean="0">
                              <a:ln>
                                <a:solidFill>
                                  <a:srgbClr val="FFC000"/>
                                </a:solidFill>
                              </a:ln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</m:oMath>
                  </m:oMathPara>
                </a14:m>
                <a:endParaRPr lang="en-US" sz="1600" b="1" dirty="0">
                  <a:ln>
                    <a:solidFill>
                      <a:srgbClr val="FFC000"/>
                    </a:solidFill>
                  </a:ln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122BC0C-DE67-D6EF-8F64-65F9437941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1081" y="2554630"/>
                <a:ext cx="520025" cy="33855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2FFB72E-BC85-3922-F17A-C05ADB3105F0}"/>
                  </a:ext>
                </a:extLst>
              </p:cNvPr>
              <p:cNvSpPr txBox="1"/>
              <p:nvPr/>
            </p:nvSpPr>
            <p:spPr>
              <a:xfrm>
                <a:off x="8066710" y="2150494"/>
                <a:ext cx="62876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1" i="1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  <m:sub>
                          <m:r>
                            <a:rPr lang="en-US" sz="1600" b="1" i="1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𝑹𝑴𝑺</m:t>
                          </m:r>
                        </m:sub>
                      </m:sSub>
                    </m:oMath>
                  </m:oMathPara>
                </a14:m>
                <a:endParaRPr lang="en-US" sz="1600" b="1" dirty="0">
                  <a:ln>
                    <a:solidFill>
                      <a:srgbClr val="00B050"/>
                    </a:solidFill>
                  </a:ln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2FFB72E-BC85-3922-F17A-C05ADB3105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6710" y="2150494"/>
                <a:ext cx="628767" cy="33855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49B3840-B4C5-8E2A-B97D-794A92A67B38}"/>
              </a:ext>
            </a:extLst>
          </p:cNvPr>
          <p:cNvCxnSpPr>
            <a:cxnSpLocks/>
          </p:cNvCxnSpPr>
          <p:nvPr/>
        </p:nvCxnSpPr>
        <p:spPr>
          <a:xfrm flipH="1">
            <a:off x="5999128" y="1280834"/>
            <a:ext cx="230456" cy="210503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FB7285B0-037C-1CCA-9039-3890FAE5EB4E}"/>
              </a:ext>
            </a:extLst>
          </p:cNvPr>
          <p:cNvSpPr/>
          <p:nvPr/>
        </p:nvSpPr>
        <p:spPr>
          <a:xfrm>
            <a:off x="2643189" y="3262037"/>
            <a:ext cx="239930" cy="650355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5578D31-81F2-B8D6-0AED-CE8E48993073}"/>
              </a:ext>
            </a:extLst>
          </p:cNvPr>
          <p:cNvSpPr/>
          <p:nvPr/>
        </p:nvSpPr>
        <p:spPr>
          <a:xfrm>
            <a:off x="3913046" y="5150643"/>
            <a:ext cx="375585" cy="654845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088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0"/>
                            </p:stCondLst>
                            <p:childTnLst>
                              <p:par>
                                <p:cTn id="5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500"/>
                            </p:stCondLst>
                            <p:childTnLst>
                              <p:par>
                                <p:cTn id="5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25" grpId="0"/>
      <p:bldP spid="19" grpId="0" animBg="1"/>
      <p:bldP spid="19" grpId="1" animBg="1"/>
      <p:bldP spid="27" grpId="0"/>
      <p:bldP spid="28" grpId="0"/>
      <p:bldP spid="3" grpId="0" animBg="1"/>
      <p:bldP spid="5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BE6B8D-479E-F74E-1408-20811A767A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41DBCE-0836-7A1E-0BAE-57F96D5D0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Unplug</a:t>
            </a:r>
            <a:r>
              <a:rPr lang="en-US" sz="3200" dirty="0">
                <a:latin typeface="+mn-lt"/>
              </a:rPr>
              <a:t> the MCU </a:t>
            </a:r>
            <a:r>
              <a:rPr lang="en-US" sz="3200" u="sng" dirty="0">
                <a:latin typeface="+mn-lt"/>
              </a:rPr>
              <a:t>before</a:t>
            </a:r>
            <a:r>
              <a:rPr lang="en-US" sz="3200" dirty="0">
                <a:latin typeface="+mn-lt"/>
              </a:rPr>
              <a:t> changing any wiring!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827741-D85A-2787-72BA-67D0686D3C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590289"/>
          </a:xfrm>
        </p:spPr>
        <p:txBody>
          <a:bodyPr>
            <a:normAutofit/>
          </a:bodyPr>
          <a:lstStyle/>
          <a:p>
            <a:r>
              <a:rPr lang="en-US" sz="2400" dirty="0"/>
              <a:t>As we move between each “experiment” on a given breadboard or switch to an entirely new Board #, it is crucial that you </a:t>
            </a:r>
            <a:r>
              <a:rPr lang="en-US" sz="2400" b="1" dirty="0"/>
              <a:t>FIRST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FF0000"/>
                </a:solidFill>
              </a:rPr>
              <a:t>UNPLUG the USB cord!</a:t>
            </a:r>
          </a:p>
          <a:p>
            <a:r>
              <a:rPr lang="en-US" sz="2400" dirty="0"/>
              <a:t>I recommend </a:t>
            </a:r>
            <a:r>
              <a:rPr lang="en-US" sz="2400" b="1" dirty="0">
                <a:solidFill>
                  <a:srgbClr val="0070C0"/>
                </a:solidFill>
              </a:rPr>
              <a:t>unplugging the cord at the PC end </a:t>
            </a:r>
            <a:r>
              <a:rPr lang="en-US" sz="2400" dirty="0"/>
              <a:t>– </a:t>
            </a:r>
            <a:r>
              <a:rPr lang="en-US" sz="2400" u="sng" dirty="0"/>
              <a:t>leave</a:t>
            </a:r>
            <a:r>
              <a:rPr lang="en-US" sz="2400" dirty="0"/>
              <a:t> the cord connected to the Micro USB port on the Pico</a:t>
            </a:r>
          </a:p>
          <a:p>
            <a:r>
              <a:rPr lang="en-US" sz="2400" dirty="0"/>
              <a:t>It is </a:t>
            </a:r>
            <a:r>
              <a:rPr lang="en-US" sz="2400" b="1" dirty="0">
                <a:solidFill>
                  <a:srgbClr val="7030A0"/>
                </a:solidFill>
              </a:rPr>
              <a:t>dangerous</a:t>
            </a:r>
            <a:r>
              <a:rPr lang="en-US" sz="2400" dirty="0"/>
              <a:t> to change any wiring </a:t>
            </a:r>
            <a:r>
              <a:rPr lang="en-US" sz="2400" b="1" dirty="0"/>
              <a:t>while the MCU is still drawing power</a:t>
            </a:r>
            <a:r>
              <a:rPr lang="en-US" sz="2400" dirty="0"/>
              <a:t> from your laptop’s USB port. (NOTE: We will do this </a:t>
            </a:r>
            <a:r>
              <a:rPr lang="en-US" sz="2400" u="sng" dirty="0"/>
              <a:t>only</a:t>
            </a:r>
            <a:r>
              <a:rPr lang="en-US" sz="2400" dirty="0"/>
              <a:t> during this Ohm’s Law lab on Board #3!)</a:t>
            </a:r>
          </a:p>
          <a:p>
            <a:r>
              <a:rPr lang="en-US" sz="2400" dirty="0"/>
              <a:t>If you incorrectly connect a jumper wire between the Pico and the breadboard </a:t>
            </a:r>
            <a:r>
              <a:rPr lang="en-US" sz="2400" i="1" dirty="0"/>
              <a:t>while</a:t>
            </a:r>
            <a:r>
              <a:rPr lang="en-US" sz="2400" dirty="0"/>
              <a:t> the Pico is drawing power from your PC, you can </a:t>
            </a:r>
            <a:r>
              <a:rPr lang="en-US" sz="2400" b="1" dirty="0">
                <a:solidFill>
                  <a:srgbClr val="FF0000"/>
                </a:solidFill>
              </a:rPr>
              <a:t>permanently damage your PC’s USB port</a:t>
            </a:r>
          </a:p>
          <a:p>
            <a:r>
              <a:rPr lang="en-US" sz="2400" dirty="0"/>
              <a:t>Have your </a:t>
            </a:r>
            <a:r>
              <a:rPr lang="en-US" sz="2400" b="1" dirty="0">
                <a:solidFill>
                  <a:srgbClr val="00B050"/>
                </a:solidFill>
              </a:rPr>
              <a:t>partner double-check your wiring</a:t>
            </a:r>
            <a:r>
              <a:rPr lang="en-US" sz="2400" dirty="0"/>
              <a:t> every step!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6CB51F-A63C-5B91-358A-81CAFF1623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2334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11990036-E003-E0D5-92A0-30896368F5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034" y="1985749"/>
            <a:ext cx="7551931" cy="416797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A60E60F6-1477-DF45-3148-CE7876699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Always Consult the </a:t>
            </a:r>
            <a:r>
              <a:rPr lang="en-US" sz="3200" b="1" dirty="0">
                <a:latin typeface="+mn-lt"/>
              </a:rPr>
              <a:t>Product Datasheet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D13F2A-F5FC-44EE-52B9-565F7E733BDA}"/>
              </a:ext>
            </a:extLst>
          </p:cNvPr>
          <p:cNvSpPr txBox="1"/>
          <p:nvPr/>
        </p:nvSpPr>
        <p:spPr>
          <a:xfrm>
            <a:off x="143021" y="1424184"/>
            <a:ext cx="8857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https://www.analog.com/media/en/technical-documentation/data-sheets/ad9833.pdf</a:t>
            </a:r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1969AFD-A5E2-891C-4E3C-9C9AAD0B235E}"/>
              </a:ext>
            </a:extLst>
          </p:cNvPr>
          <p:cNvGrpSpPr/>
          <p:nvPr/>
        </p:nvGrpSpPr>
        <p:grpSpPr>
          <a:xfrm>
            <a:off x="1202501" y="3627605"/>
            <a:ext cx="2960558" cy="2395531"/>
            <a:chOff x="1307432" y="3642595"/>
            <a:chExt cx="2960558" cy="239553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B827B9B-D2AF-3F14-C31A-6BE821B525B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685476" y="3642595"/>
              <a:ext cx="2204471" cy="174920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6D056F3-7364-9BA3-0419-E3DD98F0ED2D}"/>
                </a:ext>
              </a:extLst>
            </p:cNvPr>
            <p:cNvSpPr txBox="1"/>
            <p:nvPr/>
          </p:nvSpPr>
          <p:spPr>
            <a:xfrm>
              <a:off x="1307432" y="5391795"/>
              <a:ext cx="296055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7030A0"/>
                  </a:solidFill>
                </a:rPr>
                <a:t>0 MHz to 12.5 MHz </a:t>
              </a:r>
            </a:p>
            <a:p>
              <a:pPr algn="ctr"/>
              <a:r>
                <a:rPr lang="en-US" dirty="0">
                  <a:solidFill>
                    <a:srgbClr val="7030A0"/>
                  </a:solidFill>
                </a:rPr>
                <a:t>Output Frequency Range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1BD1D328-3460-463A-6AEB-429DE825A215}"/>
              </a:ext>
            </a:extLst>
          </p:cNvPr>
          <p:cNvSpPr txBox="1"/>
          <p:nvPr/>
        </p:nvSpPr>
        <p:spPr>
          <a:xfrm>
            <a:off x="2055511" y="383759"/>
            <a:ext cx="5032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Trust nothing – measure everything </a:t>
            </a: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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9862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361A4D-1619-E154-8DE1-B5E53ACC7E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120E2-0526-335B-EEBD-A031937CC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Wire Your Pico to Board 04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F3DC49-D890-CFCA-A77E-CD25BFCCA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60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52C0292-6F51-9B42-40E6-54480AB3A1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5099" y="1591481"/>
            <a:ext cx="6084373" cy="4764870"/>
          </a:xfrm>
          <a:prstGeom prst="rect">
            <a:avLst/>
          </a:prstGeom>
        </p:spPr>
      </p:pic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6E73793E-BD89-63BF-0568-D1A2F7C9DEA1}"/>
              </a:ext>
            </a:extLst>
          </p:cNvPr>
          <p:cNvSpPr/>
          <p:nvPr/>
        </p:nvSpPr>
        <p:spPr>
          <a:xfrm>
            <a:off x="1925616" y="5343709"/>
            <a:ext cx="2471148" cy="1012642"/>
          </a:xfrm>
          <a:prstGeom prst="wedgeRoundRectCallout">
            <a:avLst>
              <a:gd name="adj1" fmla="val 81826"/>
              <a:gd name="adj2" fmla="val -321761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Just move the </a:t>
            </a:r>
            <a:r>
              <a:rPr lang="en-US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yellow</a:t>
            </a:r>
            <a:r>
              <a:rPr lang="en-US" dirty="0"/>
              <a:t> jumper up to </a:t>
            </a:r>
            <a:r>
              <a:rPr lang="en-US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Row 7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7ADDCB-E857-5991-C326-E358E9D3C511}"/>
              </a:ext>
            </a:extLst>
          </p:cNvPr>
          <p:cNvSpPr/>
          <p:nvPr/>
        </p:nvSpPr>
        <p:spPr>
          <a:xfrm>
            <a:off x="4883826" y="2340158"/>
            <a:ext cx="740589" cy="362737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28575">
                <a:solidFill>
                  <a:srgbClr val="FFFF00"/>
                </a:solidFill>
              </a:ln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4476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65A0A5-3788-6A25-E266-3B1F66485D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FF51219-16B4-B44E-4275-A5CA86D614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61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89C17E6-B504-3E33-FBB1-0E005719FC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rlc_measure.py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CA659C-7927-4D8B-9066-4ED422049D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1058" y="1407848"/>
            <a:ext cx="5501884" cy="4948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99462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953234-6CB4-2EC2-6848-AD1B79C25B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F5EB86-E68D-9ED3-4D8B-F934E271A9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62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EDF4CCF-7A1E-FDE5-17B2-DB8813E02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rlc_measure.py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1F707C-2F23-9218-011E-0E4B5C4224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5987" y="1273002"/>
            <a:ext cx="5972025" cy="5448474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2F0B86BE-D2D0-38F3-EB00-DA4310FBE046}"/>
              </a:ext>
            </a:extLst>
          </p:cNvPr>
          <p:cNvGrpSpPr/>
          <p:nvPr/>
        </p:nvGrpSpPr>
        <p:grpSpPr>
          <a:xfrm>
            <a:off x="2444234" y="1436497"/>
            <a:ext cx="1076632" cy="369332"/>
            <a:chOff x="4968362" y="2079211"/>
            <a:chExt cx="1076632" cy="369332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CA6AB497-7FD5-ADF6-B315-DBE44570F45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7EC5368-F9D4-BDFC-55BF-4EB5E62919E0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18910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72753B-4ECD-D483-8C06-5E91C80966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E667D0D-7FEC-9E6C-32C7-EE146A336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63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CC99A85-0DC8-0890-8A0A-B041ECF77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rlc_measure.py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411AA9-8977-59E1-9C2A-BCE54CFB2B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879" y="1781381"/>
            <a:ext cx="7596241" cy="3803617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BEBCF084-4FDF-C34C-B7E3-F8BDDBBC0292}"/>
              </a:ext>
            </a:extLst>
          </p:cNvPr>
          <p:cNvGrpSpPr/>
          <p:nvPr/>
        </p:nvGrpSpPr>
        <p:grpSpPr>
          <a:xfrm>
            <a:off x="3573325" y="2051957"/>
            <a:ext cx="1076632" cy="369332"/>
            <a:chOff x="4968362" y="2079211"/>
            <a:chExt cx="1076632" cy="369332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5EAE7C42-0584-8245-F160-3166DDA987A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AD144E0-7714-3543-9819-C85630E82759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5F81E608-E642-BF33-6C3B-959692E3194E}"/>
              </a:ext>
            </a:extLst>
          </p:cNvPr>
          <p:cNvGrpSpPr/>
          <p:nvPr/>
        </p:nvGrpSpPr>
        <p:grpSpPr>
          <a:xfrm>
            <a:off x="3236432" y="2585033"/>
            <a:ext cx="1076632" cy="369332"/>
            <a:chOff x="4704120" y="2356972"/>
            <a:chExt cx="1076632" cy="369332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732AA734-9474-9D99-2161-C2EA8CF8108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5D0F1CA-4811-DF00-BAE2-CA653103F87C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3334A8D-FEF1-5F91-5F26-B4306ED3B0D9}"/>
              </a:ext>
            </a:extLst>
          </p:cNvPr>
          <p:cNvGrpSpPr/>
          <p:nvPr/>
        </p:nvGrpSpPr>
        <p:grpSpPr>
          <a:xfrm>
            <a:off x="4439550" y="2844447"/>
            <a:ext cx="1068643" cy="369332"/>
            <a:chOff x="3647644" y="4910075"/>
            <a:chExt cx="1068643" cy="369332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E624C0F-36F4-9A10-BDBB-4B33B65206E2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9DFE08DB-3076-97C6-727F-6D2E89C0C85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1C37272-BD59-585D-61F2-BE08599A2AAF}"/>
              </a:ext>
            </a:extLst>
          </p:cNvPr>
          <p:cNvGrpSpPr/>
          <p:nvPr/>
        </p:nvGrpSpPr>
        <p:grpSpPr>
          <a:xfrm>
            <a:off x="5563859" y="3126272"/>
            <a:ext cx="1064340" cy="369332"/>
            <a:chOff x="3647644" y="5421073"/>
            <a:chExt cx="1064340" cy="36933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E6248A9-B6FA-5F5A-E11F-2AD359913AD7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2CE09674-BF0C-4AA6-E191-D0384930B5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1A166F9-D335-C59D-05D3-E5C0F1F36219}"/>
              </a:ext>
            </a:extLst>
          </p:cNvPr>
          <p:cNvGrpSpPr/>
          <p:nvPr/>
        </p:nvGrpSpPr>
        <p:grpSpPr>
          <a:xfrm>
            <a:off x="5902148" y="3897625"/>
            <a:ext cx="1068643" cy="369332"/>
            <a:chOff x="3647644" y="5359159"/>
            <a:chExt cx="1068643" cy="36933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961F312-8713-3209-EF06-B2E432DB721E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F2597852-25FC-F803-0F10-AA72930189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B6ED5F4-802E-5D9F-D4C7-4199D10E88E4}"/>
              </a:ext>
            </a:extLst>
          </p:cNvPr>
          <p:cNvGrpSpPr/>
          <p:nvPr/>
        </p:nvGrpSpPr>
        <p:grpSpPr>
          <a:xfrm>
            <a:off x="6432586" y="4147934"/>
            <a:ext cx="1076632" cy="369332"/>
            <a:chOff x="2157212" y="5356391"/>
            <a:chExt cx="1076632" cy="36933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6D1236A-F9CE-16F1-B2F7-21CD230254FD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036B36BA-B46E-E96E-EC55-804576CA461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878EE9B3-455F-4662-F139-E813837A806D}"/>
              </a:ext>
            </a:extLst>
          </p:cNvPr>
          <p:cNvSpPr/>
          <p:nvPr/>
        </p:nvSpPr>
        <p:spPr>
          <a:xfrm>
            <a:off x="3228411" y="3699231"/>
            <a:ext cx="3164368" cy="2563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C6FFE9E-9BC8-3DEF-2DCE-4D17B6DE9C2D}"/>
              </a:ext>
            </a:extLst>
          </p:cNvPr>
          <p:cNvGrpSpPr/>
          <p:nvPr/>
        </p:nvGrpSpPr>
        <p:grpSpPr>
          <a:xfrm>
            <a:off x="3506847" y="4416973"/>
            <a:ext cx="1076632" cy="369332"/>
            <a:chOff x="2157212" y="5356391"/>
            <a:chExt cx="1076632" cy="369332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5BB5D5A-BF9A-C17E-B2FA-F254A2D7F5C3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F3B6BADA-7F92-B6E7-4F22-F726E27FC7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CC78F99-0166-A65F-9D9F-64833CED45A6}"/>
              </a:ext>
            </a:extLst>
          </p:cNvPr>
          <p:cNvGrpSpPr/>
          <p:nvPr/>
        </p:nvGrpSpPr>
        <p:grpSpPr>
          <a:xfrm>
            <a:off x="2968531" y="5197179"/>
            <a:ext cx="1076632" cy="369332"/>
            <a:chOff x="2157212" y="5356391"/>
            <a:chExt cx="1076632" cy="369332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16CF775-ABA2-456B-4727-6F3CA9837F95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4F364C8B-A1A1-7F02-D6D4-D466A7919BA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15851796-BD0A-6422-0991-30493A7E541F}"/>
              </a:ext>
            </a:extLst>
          </p:cNvPr>
          <p:cNvSpPr/>
          <p:nvPr/>
        </p:nvSpPr>
        <p:spPr>
          <a:xfrm>
            <a:off x="3569538" y="4999518"/>
            <a:ext cx="475625" cy="2563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139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32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37C322-A23D-C62C-B3CA-2C147284EF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DA266EE-8609-7997-87B8-AB05E270CB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64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CD4A948-2BE9-4444-1C5B-235EECA9F9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rlc_measure.py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2B4617-FB99-419D-F05F-F9785AE799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880" y="1605803"/>
            <a:ext cx="8350239" cy="3646393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83B6A249-96BA-9079-BAD5-F920953CAF48}"/>
              </a:ext>
            </a:extLst>
          </p:cNvPr>
          <p:cNvGrpSpPr/>
          <p:nvPr/>
        </p:nvGrpSpPr>
        <p:grpSpPr>
          <a:xfrm>
            <a:off x="5819220" y="1682989"/>
            <a:ext cx="1076632" cy="369332"/>
            <a:chOff x="4968362" y="2079211"/>
            <a:chExt cx="1076632" cy="369332"/>
          </a:xfrm>
        </p:grpSpPr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68162F7E-852E-5AA4-45F4-CDB9CC97F0A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5A56E0B-0865-4C51-07D4-984C2349B615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70C359F1-5632-482E-988A-880FF091EB92}"/>
              </a:ext>
            </a:extLst>
          </p:cNvPr>
          <p:cNvGrpSpPr/>
          <p:nvPr/>
        </p:nvGrpSpPr>
        <p:grpSpPr>
          <a:xfrm>
            <a:off x="5257752" y="1965830"/>
            <a:ext cx="1076632" cy="369332"/>
            <a:chOff x="4704120" y="2356972"/>
            <a:chExt cx="1076632" cy="369332"/>
          </a:xfrm>
        </p:grpSpPr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260421CD-05C5-AEF4-3110-A491B9C0AC1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AF8E86CB-2544-619B-C06A-C9CD10602008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F3AF41FF-29D6-1138-4914-A8AE384098DF}"/>
              </a:ext>
            </a:extLst>
          </p:cNvPr>
          <p:cNvGrpSpPr/>
          <p:nvPr/>
        </p:nvGrpSpPr>
        <p:grpSpPr>
          <a:xfrm>
            <a:off x="7014358" y="2251108"/>
            <a:ext cx="1068643" cy="369332"/>
            <a:chOff x="3647644" y="4910075"/>
            <a:chExt cx="1068643" cy="36933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F647F95-E900-93F9-9553-B0CF80859E64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D356FCF5-C286-2B82-9145-5406BF505FD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56CD578E-9047-F471-3177-340C267C6E20}"/>
              </a:ext>
            </a:extLst>
          </p:cNvPr>
          <p:cNvGrpSpPr/>
          <p:nvPr/>
        </p:nvGrpSpPr>
        <p:grpSpPr>
          <a:xfrm>
            <a:off x="4446116" y="4023430"/>
            <a:ext cx="1064340" cy="369332"/>
            <a:chOff x="3647644" y="5421073"/>
            <a:chExt cx="1064340" cy="369332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F493828E-EB6D-9581-433F-A4073E77B11E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674C056B-636E-14D9-A906-1063C45EDA4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04866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BA21C6-5130-49C0-6AFD-C8046BDF26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7F5DF6-FEDE-7913-2619-DCB0390A2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Connect the Pico to Your PC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207BF6-1DF3-9B11-870B-E8CEFB05B2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590289"/>
          </a:xfrm>
        </p:spPr>
        <p:txBody>
          <a:bodyPr>
            <a:normAutofit/>
          </a:bodyPr>
          <a:lstStyle/>
          <a:p>
            <a:r>
              <a:rPr lang="en-US" sz="2400" dirty="0"/>
              <a:t>If you incorrectly connect a jumper wire between the Pico and the breadboard, you can </a:t>
            </a:r>
            <a:r>
              <a:rPr lang="en-US" sz="2400" b="1" u="sng" dirty="0">
                <a:solidFill>
                  <a:srgbClr val="FF0000"/>
                </a:solidFill>
              </a:rPr>
              <a:t>permanently</a:t>
            </a:r>
            <a:r>
              <a:rPr lang="en-US" sz="2400" b="1" dirty="0">
                <a:solidFill>
                  <a:srgbClr val="FF0000"/>
                </a:solidFill>
              </a:rPr>
              <a:t> damage your PC’s USB port!</a:t>
            </a:r>
          </a:p>
          <a:p>
            <a:r>
              <a:rPr lang="en-US" sz="2400" dirty="0"/>
              <a:t>Have your </a:t>
            </a:r>
            <a:r>
              <a:rPr lang="en-US" sz="2400" b="1" dirty="0">
                <a:solidFill>
                  <a:srgbClr val="7030A0"/>
                </a:solidFill>
              </a:rPr>
              <a:t>partner double-check your wiring</a:t>
            </a:r>
            <a:r>
              <a:rPr lang="en-US" sz="2400" dirty="0">
                <a:solidFill>
                  <a:srgbClr val="7030A0"/>
                </a:solidFill>
              </a:rPr>
              <a:t> </a:t>
            </a:r>
            <a:r>
              <a:rPr lang="en-US" sz="2400" b="1" u="sng" dirty="0"/>
              <a:t>before</a:t>
            </a:r>
            <a:r>
              <a:rPr lang="en-US" sz="2400" dirty="0"/>
              <a:t> you plug in the USB cable back into your PC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55CD59-F3B0-7032-49E1-4880758324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49889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D1A212-6535-FECE-7696-513335C0A3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DF72432-F705-8E07-5383-57A713271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66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069A5C8-1F88-A0D0-52A1-3734B88DEC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rlc_measure.py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E84471-4DE9-A1DC-5920-E30A633BC5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790479"/>
            <a:ext cx="7819048" cy="4857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AD2F025-53AA-CD0B-7C0E-C2465F6965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2691806"/>
            <a:ext cx="7838095" cy="51428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C3B4405-6CEE-872C-A055-B51DC9E0B0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50" y="3621705"/>
            <a:ext cx="7790476" cy="106666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69311019-CE69-7B42-7E01-283C4541FED0}"/>
              </a:ext>
            </a:extLst>
          </p:cNvPr>
          <p:cNvSpPr/>
          <p:nvPr/>
        </p:nvSpPr>
        <p:spPr>
          <a:xfrm>
            <a:off x="713874" y="4042611"/>
            <a:ext cx="3152273" cy="46522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677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F08E24-3AEE-A533-4717-89639498B7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4DD4F06-35E3-5F40-A9B9-FBFAEFCC4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67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F5A422F-56AB-4314-B4B9-CF7BF0694A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rlc_plot_actual.py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467F10-B641-676C-04CF-A9FF031031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950" y="1549804"/>
            <a:ext cx="7716099" cy="4072954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01FFB8AB-C84A-8EB6-52F5-439693E66630}"/>
              </a:ext>
            </a:extLst>
          </p:cNvPr>
          <p:cNvGrpSpPr/>
          <p:nvPr/>
        </p:nvGrpSpPr>
        <p:grpSpPr>
          <a:xfrm>
            <a:off x="5381318" y="4706925"/>
            <a:ext cx="1076632" cy="369332"/>
            <a:chOff x="4968362" y="2079211"/>
            <a:chExt cx="1076632" cy="369332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CC0876C6-903C-8A36-5F1C-0BFEC391E7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36FA0BC-7939-7807-74BE-C59C472F4472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81967230-7008-90BE-9DFB-D2DFE2F301EB}"/>
              </a:ext>
            </a:extLst>
          </p:cNvPr>
          <p:cNvGrpSpPr/>
          <p:nvPr/>
        </p:nvGrpSpPr>
        <p:grpSpPr>
          <a:xfrm>
            <a:off x="8321786" y="5197279"/>
            <a:ext cx="732430" cy="369332"/>
            <a:chOff x="4704120" y="2356972"/>
            <a:chExt cx="732430" cy="369332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1439CF7B-5DE0-EC6B-F4D9-DD78A7D46DC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348972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12E1C48-CA54-4C34-8ACC-99704C0E91A6}"/>
                </a:ext>
              </a:extLst>
            </p:cNvPr>
            <p:cNvSpPr txBox="1"/>
            <p:nvPr/>
          </p:nvSpPr>
          <p:spPr>
            <a:xfrm>
              <a:off x="5053092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4EAE0CD5-EC9E-4ED2-3820-54397E5F6CDA}"/>
              </a:ext>
            </a:extLst>
          </p:cNvPr>
          <p:cNvSpPr/>
          <p:nvPr/>
        </p:nvSpPr>
        <p:spPr>
          <a:xfrm>
            <a:off x="778042" y="5238761"/>
            <a:ext cx="1925053" cy="3278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331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5E8789-3EB3-1337-034B-339C340097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BD66D7-D2DF-1C57-2A36-5CDDD791C5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68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7FE608B-FBD1-C16B-EA9C-ED70EE309A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rlc_plot_actual.py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5138F6-B68D-8D83-CA72-6E93260ED59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952" y="1598221"/>
            <a:ext cx="8038095" cy="4447619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319AE09D-EFFB-5C6F-39C8-A2F02A993A37}"/>
              </a:ext>
            </a:extLst>
          </p:cNvPr>
          <p:cNvGrpSpPr/>
          <p:nvPr/>
        </p:nvGrpSpPr>
        <p:grpSpPr>
          <a:xfrm>
            <a:off x="4391477" y="1763199"/>
            <a:ext cx="1076632" cy="369332"/>
            <a:chOff x="4968362" y="2079211"/>
            <a:chExt cx="1076632" cy="369332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1FDD205E-785F-B196-7001-16E1E672BEA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7F7B2A6-6F44-64C0-6397-A48AEFD9307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B4EBAE1-9426-F76A-413F-7565D1130E2F}"/>
              </a:ext>
            </a:extLst>
          </p:cNvPr>
          <p:cNvGrpSpPr/>
          <p:nvPr/>
        </p:nvGrpSpPr>
        <p:grpSpPr>
          <a:xfrm>
            <a:off x="5843282" y="1996845"/>
            <a:ext cx="1076632" cy="369332"/>
            <a:chOff x="4704120" y="2356972"/>
            <a:chExt cx="1076632" cy="369332"/>
          </a:xfrm>
        </p:grpSpPr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C1FB1871-1E52-C747-EA6C-B9CCA95F54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2BF6A82-93DA-072A-7D7F-7DB97D75E417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3A270FE-2132-764A-17CC-0B40A27FE84C}"/>
              </a:ext>
            </a:extLst>
          </p:cNvPr>
          <p:cNvGrpSpPr/>
          <p:nvPr/>
        </p:nvGrpSpPr>
        <p:grpSpPr>
          <a:xfrm>
            <a:off x="6952328" y="2245895"/>
            <a:ext cx="1068643" cy="369332"/>
            <a:chOff x="3647644" y="4910075"/>
            <a:chExt cx="1068643" cy="36933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6365B60-CAA4-F5B9-2080-91F507A5C388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BDB9BEE3-E1BC-161A-9D39-485B2C243E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7F55A5C-B75B-D933-F6FF-596C5F0B5627}"/>
              </a:ext>
            </a:extLst>
          </p:cNvPr>
          <p:cNvGrpSpPr/>
          <p:nvPr/>
        </p:nvGrpSpPr>
        <p:grpSpPr>
          <a:xfrm>
            <a:off x="5815335" y="3613301"/>
            <a:ext cx="1064340" cy="369332"/>
            <a:chOff x="3647644" y="5421073"/>
            <a:chExt cx="1064340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DD04916-BECE-85E2-40B5-7D3E831C3499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76B69180-E066-5905-8EAC-208CDAFC974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D68489F-F349-4A4D-5F2D-1E0405691826}"/>
              </a:ext>
            </a:extLst>
          </p:cNvPr>
          <p:cNvGrpSpPr/>
          <p:nvPr/>
        </p:nvGrpSpPr>
        <p:grpSpPr>
          <a:xfrm>
            <a:off x="7114674" y="3173134"/>
            <a:ext cx="1065149" cy="648896"/>
            <a:chOff x="3659127" y="5288324"/>
            <a:chExt cx="1065149" cy="648896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6FC129A-B55A-580D-EA06-1D112D1E7EFE}"/>
                </a:ext>
              </a:extLst>
            </p:cNvPr>
            <p:cNvSpPr txBox="1"/>
            <p:nvPr/>
          </p:nvSpPr>
          <p:spPr>
            <a:xfrm>
              <a:off x="4340818" y="5288324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A67E9111-905F-853F-1FEA-92D89C9B27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59127" y="5541057"/>
              <a:ext cx="681691" cy="396163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ED4485BC-E922-2558-0DCF-EA34F907F334}"/>
              </a:ext>
            </a:extLst>
          </p:cNvPr>
          <p:cNvSpPr/>
          <p:nvPr/>
        </p:nvSpPr>
        <p:spPr>
          <a:xfrm>
            <a:off x="664125" y="3886380"/>
            <a:ext cx="7851225" cy="2406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91788CEA-0439-EB29-2B4E-B11899D37EEB}"/>
              </a:ext>
            </a:extLst>
          </p:cNvPr>
          <p:cNvGrpSpPr/>
          <p:nvPr/>
        </p:nvGrpSpPr>
        <p:grpSpPr>
          <a:xfrm>
            <a:off x="4199748" y="5278760"/>
            <a:ext cx="1076632" cy="369332"/>
            <a:chOff x="2157212" y="5356391"/>
            <a:chExt cx="1076632" cy="369332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971F647-8FEB-7121-7536-167C828CB384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D794948E-E918-A12B-F247-A43C0C513F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44621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9F68C3-6463-D866-F91B-3F59798669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3105239-9E84-5330-1632-E7060382C2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857" y="1371457"/>
            <a:ext cx="6114286" cy="520000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A524E58-C177-7B29-F20E-BB43A64C00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69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AF18375-0C8D-3DCF-C1F3-49C42A970C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rlc_plot_actual.py</a:t>
            </a:r>
          </a:p>
        </p:txBody>
      </p:sp>
    </p:spTree>
    <p:extLst>
      <p:ext uri="{BB962C8B-B14F-4D97-AF65-F5344CB8AC3E}">
        <p14:creationId xmlns:p14="http://schemas.microsoft.com/office/powerpoint/2010/main" val="36983110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5895863-B53B-2686-145F-F2CBB3A04C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649" y="1322294"/>
            <a:ext cx="7758701" cy="4916725"/>
          </a:xfrm>
          <a:prstGeom prst="rect">
            <a:avLst/>
          </a:prstGeom>
          <a:ln>
            <a:noFill/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A60E60F6-1477-DF45-3148-CE7876699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Analog Devices AD9833 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Datasheet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CE54F90-F759-D6ED-83E7-DD4079EB0522}"/>
              </a:ext>
            </a:extLst>
          </p:cNvPr>
          <p:cNvSpPr/>
          <p:nvPr/>
        </p:nvSpPr>
        <p:spPr>
          <a:xfrm>
            <a:off x="1004342" y="3531602"/>
            <a:ext cx="4609474" cy="33586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0CCA9128-DBBD-9088-9265-29F8238ABBFA}"/>
              </a:ext>
            </a:extLst>
          </p:cNvPr>
          <p:cNvSpPr/>
          <p:nvPr/>
        </p:nvSpPr>
        <p:spPr>
          <a:xfrm>
            <a:off x="628649" y="4337128"/>
            <a:ext cx="3240548" cy="975004"/>
          </a:xfrm>
          <a:prstGeom prst="wedgeRoundRectCallout">
            <a:avLst>
              <a:gd name="adj1" fmla="val 52226"/>
              <a:gd name="adj2" fmla="val -10526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Even though the </a:t>
            </a:r>
            <a:r>
              <a:rPr lang="en-US" u="sng" dirty="0"/>
              <a:t>range</a:t>
            </a:r>
            <a:r>
              <a:rPr lang="en-US" dirty="0"/>
              <a:t> of a sine wave swings </a:t>
            </a:r>
            <a:r>
              <a:rPr lang="en-US" b="1" dirty="0"/>
              <a:t>below</a:t>
            </a:r>
            <a:r>
              <a:rPr lang="en-US" dirty="0"/>
              <a:t> </a:t>
            </a:r>
            <a:r>
              <a:rPr lang="en-US" b="1" dirty="0"/>
              <a:t>zero</a:t>
            </a:r>
            <a:r>
              <a:rPr lang="en-US" dirty="0"/>
              <a:t>, will we get </a:t>
            </a:r>
            <a:r>
              <a:rPr lang="en-US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a negative voltage</a:t>
            </a:r>
            <a:r>
              <a:rPr lang="en-US" dirty="0"/>
              <a:t>?</a:t>
            </a:r>
            <a:endParaRPr lang="en-US" dirty="0">
              <a:ln>
                <a:solidFill>
                  <a:srgbClr val="7030A0"/>
                </a:solidFill>
              </a:ln>
              <a:solidFill>
                <a:srgbClr val="7030A0"/>
              </a:solidFill>
            </a:endParaRPr>
          </a:p>
        </p:txBody>
      </p:sp>
      <p:sp>
        <p:nvSpPr>
          <p:cNvPr id="12" name="Speech Bubble: Rectangle with Corners Rounded 11">
            <a:extLst>
              <a:ext uri="{FF2B5EF4-FFF2-40B4-BE49-F238E27FC236}">
                <a16:creationId xmlns:a16="http://schemas.microsoft.com/office/drawing/2014/main" id="{8C263DA8-B32E-277E-2A89-06D561FE6774}"/>
              </a:ext>
            </a:extLst>
          </p:cNvPr>
          <p:cNvSpPr/>
          <p:nvPr/>
        </p:nvSpPr>
        <p:spPr>
          <a:xfrm>
            <a:off x="4815482" y="1545429"/>
            <a:ext cx="2012537" cy="1102428"/>
          </a:xfrm>
          <a:prstGeom prst="wedgeRoundRectCallout">
            <a:avLst>
              <a:gd name="adj1" fmla="val -77972"/>
              <a:gd name="adj2" fmla="val 13624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Will the sine wave reach </a:t>
            </a:r>
            <a:r>
              <a: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+3.3V</a:t>
            </a:r>
            <a:r>
              <a:rPr lang="en-US" dirty="0"/>
              <a:t> at its </a:t>
            </a:r>
            <a:r>
              <a:rPr lang="en-US" b="1" i="1" dirty="0"/>
              <a:t>maximum</a:t>
            </a:r>
            <a:r>
              <a:rPr lang="en-US" dirty="0"/>
              <a:t> value?</a:t>
            </a:r>
            <a:endParaRPr lang="en-US" dirty="0">
              <a:ln>
                <a:solidFill>
                  <a:srgbClr val="7030A0"/>
                </a:solidFill>
              </a:ln>
              <a:solidFill>
                <a:srgbClr val="7030A0"/>
              </a:solidFill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2E905213-EA1B-3A26-AE09-9F8317127F65}"/>
              </a:ext>
            </a:extLst>
          </p:cNvPr>
          <p:cNvCxnSpPr>
            <a:cxnSpLocks/>
          </p:cNvCxnSpPr>
          <p:nvPr/>
        </p:nvCxnSpPr>
        <p:spPr>
          <a:xfrm>
            <a:off x="4172380" y="3789074"/>
            <a:ext cx="1164001" cy="0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826C6EA8-F4A3-BCFB-DCAA-C84048F3E1EC}"/>
              </a:ext>
            </a:extLst>
          </p:cNvPr>
          <p:cNvSpPr txBox="1"/>
          <p:nvPr/>
        </p:nvSpPr>
        <p:spPr>
          <a:xfrm>
            <a:off x="2055511" y="383759"/>
            <a:ext cx="5032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Trust nothing – measure everything </a:t>
            </a: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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2596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1" grpId="0" animBg="1"/>
      <p:bldP spid="12" grpId="0" animBg="1"/>
      <p:bldP spid="2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Simulating a </a:t>
            </a:r>
            <a:r>
              <a:rPr lang="en-US" sz="3200" b="1" dirty="0">
                <a:latin typeface="+mn-lt"/>
              </a:rPr>
              <a:t>Driven</a:t>
            </a:r>
            <a:r>
              <a:rPr lang="en-US" sz="3200" dirty="0">
                <a:latin typeface="+mn-lt"/>
              </a:rPr>
              <a:t> RLC Circuit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70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0295C4E-BA55-35DD-C473-936F66E01B92}"/>
                  </a:ext>
                </a:extLst>
              </p:cNvPr>
              <p:cNvSpPr txBox="1"/>
              <p:nvPr/>
            </p:nvSpPr>
            <p:spPr>
              <a:xfrm>
                <a:off x="451874" y="1488873"/>
                <a:ext cx="217672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𝐸𝑀𝐹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=+1.1</m:t>
                      </m:r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0295C4E-BA55-35DD-C473-936F66E01B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874" y="1488873"/>
                <a:ext cx="2176726" cy="33855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5CB54A5-5DC3-AC3A-C09B-7E5FD46BB6EF}"/>
                  </a:ext>
                </a:extLst>
              </p:cNvPr>
              <p:cNvSpPr txBox="1"/>
              <p:nvPr/>
            </p:nvSpPr>
            <p:spPr>
              <a:xfrm>
                <a:off x="685794" y="5051192"/>
                <a:ext cx="239842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600" dirty="0"/>
                  <a:t> Charge (in Coulombs)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5CB54A5-5DC3-AC3A-C09B-7E5FD46BB6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794" y="5051192"/>
                <a:ext cx="2398426" cy="338554"/>
              </a:xfrm>
              <a:prstGeom prst="rect">
                <a:avLst/>
              </a:prstGeom>
              <a:blipFill>
                <a:blip r:embed="rId3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9C3A386-DF5F-81D6-810D-9F2534B9CFB2}"/>
                  </a:ext>
                </a:extLst>
              </p:cNvPr>
              <p:cNvSpPr txBox="1"/>
              <p:nvPr/>
            </p:nvSpPr>
            <p:spPr>
              <a:xfrm>
                <a:off x="738259" y="5417705"/>
                <a:ext cx="239842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600" dirty="0"/>
                  <a:t> Current (in Amps)</a:t>
                </a: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9C3A386-DF5F-81D6-810D-9F2534B9CF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259" y="5417705"/>
                <a:ext cx="2398426" cy="338554"/>
              </a:xfrm>
              <a:prstGeom prst="rect">
                <a:avLst/>
              </a:prstGeom>
              <a:blipFill>
                <a:blip r:embed="rId4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7B33D3D7-38A7-C403-1EEF-5B26EFACD8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1874" y="1857288"/>
            <a:ext cx="2176726" cy="319192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913F658-54AB-7643-0FCF-75A6C54BAB24}"/>
              </a:ext>
            </a:extLst>
          </p:cNvPr>
          <p:cNvSpPr txBox="1"/>
          <p:nvPr/>
        </p:nvSpPr>
        <p:spPr>
          <a:xfrm>
            <a:off x="242016" y="3055919"/>
            <a:ext cx="367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F1F3396-B855-1F67-AB2A-7ED8B01B7BB2}"/>
              </a:ext>
            </a:extLst>
          </p:cNvPr>
          <p:cNvSpPr txBox="1"/>
          <p:nvPr/>
        </p:nvSpPr>
        <p:spPr>
          <a:xfrm>
            <a:off x="2443396" y="2293495"/>
            <a:ext cx="367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8CB3A6B-1E92-77B2-32A7-032F9CFDA8A8}"/>
              </a:ext>
            </a:extLst>
          </p:cNvPr>
          <p:cNvSpPr txBox="1"/>
          <p:nvPr/>
        </p:nvSpPr>
        <p:spPr>
          <a:xfrm>
            <a:off x="2443396" y="3367790"/>
            <a:ext cx="367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82CAA36-FE0E-7C6C-6497-1988B4B5D7C5}"/>
              </a:ext>
            </a:extLst>
          </p:cNvPr>
          <p:cNvSpPr txBox="1"/>
          <p:nvPr/>
        </p:nvSpPr>
        <p:spPr>
          <a:xfrm>
            <a:off x="2443396" y="4227439"/>
            <a:ext cx="367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E3D9D513-C77C-D799-1CCB-6B94EB8665F2}"/>
              </a:ext>
            </a:extLst>
          </p:cNvPr>
          <p:cNvGrpSpPr/>
          <p:nvPr/>
        </p:nvGrpSpPr>
        <p:grpSpPr>
          <a:xfrm>
            <a:off x="3420907" y="1557807"/>
            <a:ext cx="3759181" cy="338554"/>
            <a:chOff x="3443593" y="1735893"/>
            <a:chExt cx="3759181" cy="33855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E0B1F2D2-4A53-B13B-2CFC-F8DE22A6C295}"/>
                    </a:ext>
                  </a:extLst>
                </p:cNvPr>
                <p:cNvSpPr txBox="1"/>
                <p:nvPr/>
              </p:nvSpPr>
              <p:spPr>
                <a:xfrm>
                  <a:off x="3443593" y="1766671"/>
                  <a:ext cx="143783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E0B1F2D2-4A53-B13B-2CFC-F8DE22A6C29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43593" y="1766671"/>
                  <a:ext cx="1437830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3390"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2EB8D70-456B-EAA0-B598-D550E9AF7DDF}"/>
                </a:ext>
              </a:extLst>
            </p:cNvPr>
            <p:cNvSpPr txBox="1"/>
            <p:nvPr/>
          </p:nvSpPr>
          <p:spPr>
            <a:xfrm>
              <a:off x="5486702" y="1735893"/>
              <a:ext cx="17160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/>
                <a:t>AC Voltage Source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B90C914-43F5-3CAC-0F24-FCE20BB8358A}"/>
              </a:ext>
            </a:extLst>
          </p:cNvPr>
          <p:cNvGrpSpPr/>
          <p:nvPr/>
        </p:nvGrpSpPr>
        <p:grpSpPr>
          <a:xfrm>
            <a:off x="3420907" y="1970625"/>
            <a:ext cx="3204545" cy="338554"/>
            <a:chOff x="3443593" y="2303421"/>
            <a:chExt cx="3204545" cy="33855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D54F47A0-C2B4-0698-7CEC-4B5AD0FE14EB}"/>
                    </a:ext>
                  </a:extLst>
                </p:cNvPr>
                <p:cNvSpPr txBox="1"/>
                <p:nvPr/>
              </p:nvSpPr>
              <p:spPr>
                <a:xfrm>
                  <a:off x="3443593" y="2334199"/>
                  <a:ext cx="83548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𝐼𝑅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D54F47A0-C2B4-0698-7CEC-4B5AD0FE14E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43593" y="2334199"/>
                  <a:ext cx="835485" cy="276999"/>
                </a:xfrm>
                <a:prstGeom prst="rect">
                  <a:avLst/>
                </a:prstGeom>
                <a:blipFill>
                  <a:blip r:embed="rId7"/>
                  <a:stretch>
                    <a:fillRect l="-5839" r="-5839"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08B1121-19B3-05FC-BEC9-C311F0C3780D}"/>
                </a:ext>
              </a:extLst>
            </p:cNvPr>
            <p:cNvSpPr txBox="1"/>
            <p:nvPr/>
          </p:nvSpPr>
          <p:spPr>
            <a:xfrm>
              <a:off x="5486702" y="2303421"/>
              <a:ext cx="11614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FF0000"/>
                  </a:solidFill>
                </a:rPr>
                <a:t>Ohm's Law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D2CA346-3941-A8F4-A562-E3B9A04C5E47}"/>
              </a:ext>
            </a:extLst>
          </p:cNvPr>
          <p:cNvGrpSpPr/>
          <p:nvPr/>
        </p:nvGrpSpPr>
        <p:grpSpPr>
          <a:xfrm>
            <a:off x="3420907" y="2383443"/>
            <a:ext cx="3519338" cy="525913"/>
            <a:chOff x="3443593" y="2899325"/>
            <a:chExt cx="3519338" cy="52591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8D3F39AF-2022-AAA2-37B4-A9D02CB2E2B7}"/>
                    </a:ext>
                  </a:extLst>
                </p:cNvPr>
                <p:cNvSpPr txBox="1"/>
                <p:nvPr/>
              </p:nvSpPr>
              <p:spPr>
                <a:xfrm>
                  <a:off x="3443593" y="2899325"/>
                  <a:ext cx="977319" cy="52591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ⅆ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ⅆ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8D3F39AF-2022-AAA2-37B4-A9D02CB2E2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43593" y="2899325"/>
                  <a:ext cx="977319" cy="525913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7E1E733-8480-E68E-E15A-1A0B5DFACF2E}"/>
                </a:ext>
              </a:extLst>
            </p:cNvPr>
            <p:cNvSpPr txBox="1"/>
            <p:nvPr/>
          </p:nvSpPr>
          <p:spPr>
            <a:xfrm>
              <a:off x="5486702" y="2993004"/>
              <a:ext cx="147622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00B050"/>
                  </a:solidFill>
                </a:rPr>
                <a:t>Faraday's Law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F956B6AF-C4C5-495B-1D77-7F2AA04E95E5}"/>
              </a:ext>
            </a:extLst>
          </p:cNvPr>
          <p:cNvGrpSpPr/>
          <p:nvPr/>
        </p:nvGrpSpPr>
        <p:grpSpPr>
          <a:xfrm>
            <a:off x="3420907" y="2983620"/>
            <a:ext cx="3519337" cy="520399"/>
            <a:chOff x="3443593" y="3713365"/>
            <a:chExt cx="3519337" cy="52039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1A568975-16E4-7A50-02DF-9FB940146DDC}"/>
                    </a:ext>
                  </a:extLst>
                </p:cNvPr>
                <p:cNvSpPr txBox="1"/>
                <p:nvPr/>
              </p:nvSpPr>
              <p:spPr>
                <a:xfrm>
                  <a:off x="3443593" y="3713365"/>
                  <a:ext cx="749629" cy="5203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1A568975-16E4-7A50-02DF-9FB940146D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43593" y="3713365"/>
                  <a:ext cx="749629" cy="520399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B6B7C5E-E57B-7578-BB09-F6AC67953CAA}"/>
                </a:ext>
              </a:extLst>
            </p:cNvPr>
            <p:cNvSpPr txBox="1"/>
            <p:nvPr/>
          </p:nvSpPr>
          <p:spPr>
            <a:xfrm>
              <a:off x="5486701" y="3804287"/>
              <a:ext cx="147622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7030A0"/>
                  </a:solidFill>
                </a:rPr>
                <a:t>Gauss's Law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48EB0CC7-086B-DD99-1E57-E03E5A62DD93}"/>
              </a:ext>
            </a:extLst>
          </p:cNvPr>
          <p:cNvGrpSpPr/>
          <p:nvPr/>
        </p:nvGrpSpPr>
        <p:grpSpPr>
          <a:xfrm>
            <a:off x="3420907" y="3578283"/>
            <a:ext cx="4224902" cy="338554"/>
            <a:chOff x="3443593" y="4535216"/>
            <a:chExt cx="4224902" cy="33855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A7334C95-A208-F31B-6254-E9577D304759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443593" y="4565994"/>
                  <a:ext cx="182716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A7334C95-A208-F31B-6254-E9577D30475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43593" y="4565994"/>
                  <a:ext cx="1827167" cy="276999"/>
                </a:xfrm>
                <a:prstGeom prst="rect">
                  <a:avLst/>
                </a:prstGeom>
                <a:blipFill>
                  <a:blip r:embed="rId10"/>
                  <a:stretch>
                    <a:fillRect l="-1333" b="-17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5ECF5A8-BB26-1495-C49D-C44F69B2EFE2}"/>
                </a:ext>
              </a:extLst>
            </p:cNvPr>
            <p:cNvSpPr txBox="1"/>
            <p:nvPr/>
          </p:nvSpPr>
          <p:spPr>
            <a:xfrm>
              <a:off x="5491769" y="4535216"/>
              <a:ext cx="217672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0070C0"/>
                  </a:solidFill>
                </a:rPr>
                <a:t>Kirchhoff's Voltage Law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4E120B4-1B06-2FD0-9971-B92517A14873}"/>
                  </a:ext>
                </a:extLst>
              </p:cNvPr>
              <p:cNvSpPr txBox="1"/>
              <p:nvPr/>
            </p:nvSpPr>
            <p:spPr>
              <a:xfrm>
                <a:off x="3593292" y="4398594"/>
                <a:ext cx="1899238" cy="5259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𝐼𝑅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𝐿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𝐶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4E120B4-1B06-2FD0-9971-B92517A148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3292" y="4398594"/>
                <a:ext cx="1899238" cy="52591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C306DC8-7BD2-6DC8-7919-299F87EE8962}"/>
                  </a:ext>
                </a:extLst>
              </p:cNvPr>
              <p:cNvSpPr txBox="1"/>
              <p:nvPr/>
            </p:nvSpPr>
            <p:spPr>
              <a:xfrm>
                <a:off x="797340" y="5836068"/>
                <a:ext cx="670119" cy="4675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num>
                        <m:den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C306DC8-7BD2-6DC8-7919-299F87EE89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340" y="5836068"/>
                <a:ext cx="670119" cy="46750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06E2D485-ABA2-B245-4DA7-B7D679E28990}"/>
                  </a:ext>
                </a:extLst>
              </p:cNvPr>
              <p:cNvSpPr txBox="1"/>
              <p:nvPr/>
            </p:nvSpPr>
            <p:spPr>
              <a:xfrm>
                <a:off x="1885007" y="5836068"/>
                <a:ext cx="655949" cy="4675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num>
                        <m:den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06E2D485-ABA2-B245-4DA7-B7D679E289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5007" y="5836068"/>
                <a:ext cx="655949" cy="46750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712061C6-DC99-616E-1D6A-DC9618A9CD94}"/>
                  </a:ext>
                </a:extLst>
              </p:cNvPr>
              <p:cNvSpPr txBox="1"/>
              <p:nvPr/>
            </p:nvSpPr>
            <p:spPr>
              <a:xfrm>
                <a:off x="3593292" y="5154795"/>
                <a:ext cx="1763495" cy="5203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𝐼𝑅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𝐶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712061C6-DC99-616E-1D6A-DC9618A9CD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3292" y="5154795"/>
                <a:ext cx="1763495" cy="520399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37B59FA-B11D-9780-624D-35D777DCF6BB}"/>
                  </a:ext>
                </a:extLst>
              </p:cNvPr>
              <p:cNvSpPr txBox="1"/>
              <p:nvPr/>
            </p:nvSpPr>
            <p:spPr>
              <a:xfrm>
                <a:off x="3593292" y="5905481"/>
                <a:ext cx="2107436" cy="5357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𝐼𝑅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type m:val="lin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den>
                              </m:f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37B59FA-B11D-9780-624D-35D777DCF6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3292" y="5905481"/>
                <a:ext cx="2107436" cy="535724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CA11A428-53AF-2FEA-FD35-DB53DDB93488}"/>
                  </a:ext>
                </a:extLst>
              </p:cNvPr>
              <p:cNvSpPr txBox="1"/>
              <p:nvPr/>
            </p:nvSpPr>
            <p:spPr>
              <a:xfrm>
                <a:off x="6292127" y="4708876"/>
                <a:ext cx="186076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ⅆ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CA11A428-53AF-2FEA-FD35-DB53DDB934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2127" y="4708876"/>
                <a:ext cx="1860766" cy="276999"/>
              </a:xfrm>
              <a:prstGeom prst="rect">
                <a:avLst/>
              </a:prstGeom>
              <a:blipFill>
                <a:blip r:embed="rId16"/>
                <a:stretch>
                  <a:fillRect l="-3607" r="-2295" b="-28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DEB0EC04-6817-E0B3-4DDA-A150A0F662E3}"/>
                  </a:ext>
                </a:extLst>
              </p:cNvPr>
              <p:cNvSpPr txBox="1"/>
              <p:nvPr/>
            </p:nvSpPr>
            <p:spPr>
              <a:xfrm>
                <a:off x="6292127" y="5156822"/>
                <a:ext cx="166244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ⅆ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DEB0EC04-6817-E0B3-4DDA-A150A0F662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2127" y="5156822"/>
                <a:ext cx="1662442" cy="276999"/>
              </a:xfrm>
              <a:prstGeom prst="rect">
                <a:avLst/>
              </a:prstGeom>
              <a:blipFill>
                <a:blip r:embed="rId17"/>
                <a:stretch>
                  <a:fillRect l="-2564" r="-2564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2B201E80-648A-9F75-29D2-5AEA08BB7136}"/>
                  </a:ext>
                </a:extLst>
              </p:cNvPr>
              <p:cNvSpPr txBox="1"/>
              <p:nvPr/>
            </p:nvSpPr>
            <p:spPr>
              <a:xfrm>
                <a:off x="6292127" y="5651972"/>
                <a:ext cx="15386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𝐼𝑅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2B201E80-648A-9F75-29D2-5AEA08BB71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2127" y="5651972"/>
                <a:ext cx="1538626" cy="276999"/>
              </a:xfrm>
              <a:prstGeom prst="rect">
                <a:avLst/>
              </a:prstGeom>
              <a:blipFill>
                <a:blip r:embed="rId18"/>
                <a:stretch>
                  <a:fillRect l="-3162" r="-2372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TextBox 49">
            <a:extLst>
              <a:ext uri="{FF2B5EF4-FFF2-40B4-BE49-F238E27FC236}">
                <a16:creationId xmlns:a16="http://schemas.microsoft.com/office/drawing/2014/main" id="{2E782C50-D361-183D-C054-580B4FC41490}"/>
              </a:ext>
            </a:extLst>
          </p:cNvPr>
          <p:cNvSpPr txBox="1"/>
          <p:nvPr/>
        </p:nvSpPr>
        <p:spPr>
          <a:xfrm>
            <a:off x="1235772" y="2163599"/>
            <a:ext cx="925476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10.20</a:t>
            </a:r>
            <a:r>
              <a:rPr lang="el-GR" sz="1600" dirty="0"/>
              <a:t>Ω</a:t>
            </a:r>
            <a:r>
              <a:rPr lang="en-US" sz="1600" dirty="0"/>
              <a:t> 99.50</a:t>
            </a:r>
            <a:r>
              <a:rPr lang="el-GR" sz="1600" dirty="0"/>
              <a:t>Ω</a:t>
            </a:r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184B85A-E8E1-9CB5-57F1-1DBD0286100A}"/>
                  </a:ext>
                </a:extLst>
              </p:cNvPr>
              <p:cNvSpPr txBox="1"/>
              <p:nvPr/>
            </p:nvSpPr>
            <p:spPr>
              <a:xfrm>
                <a:off x="6318033" y="6147122"/>
                <a:ext cx="150579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+ⅆ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184B85A-E8E1-9CB5-57F1-1DBD028610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8033" y="6147122"/>
                <a:ext cx="1505797" cy="276999"/>
              </a:xfrm>
              <a:prstGeom prst="rect">
                <a:avLst/>
              </a:prstGeom>
              <a:blipFill>
                <a:blip r:embed="rId19"/>
                <a:stretch>
                  <a:fillRect l="-2834" r="-2834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TextBox 50">
            <a:extLst>
              <a:ext uri="{FF2B5EF4-FFF2-40B4-BE49-F238E27FC236}">
                <a16:creationId xmlns:a16="http://schemas.microsoft.com/office/drawing/2014/main" id="{E6E2F022-52F1-DB9D-1DE0-44E1CF4E31EF}"/>
              </a:ext>
            </a:extLst>
          </p:cNvPr>
          <p:cNvSpPr txBox="1"/>
          <p:nvPr/>
        </p:nvSpPr>
        <p:spPr>
          <a:xfrm>
            <a:off x="1342814" y="3343938"/>
            <a:ext cx="795456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101.6mH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F3E66DE-C152-1202-E57C-52C282A4D8C0}"/>
              </a:ext>
            </a:extLst>
          </p:cNvPr>
          <p:cNvSpPr txBox="1"/>
          <p:nvPr/>
        </p:nvSpPr>
        <p:spPr>
          <a:xfrm>
            <a:off x="1365792" y="4157074"/>
            <a:ext cx="795456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93.7</a:t>
            </a:r>
          </a:p>
          <a:p>
            <a:pPr algn="ctr"/>
            <a:r>
              <a:rPr lang="en-US" sz="1600" dirty="0"/>
              <a:t>uF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FCE8214-F308-62E6-03B5-1A99C78B63B6}"/>
              </a:ext>
            </a:extLst>
          </p:cNvPr>
          <p:cNvSpPr txBox="1"/>
          <p:nvPr/>
        </p:nvSpPr>
        <p:spPr>
          <a:xfrm>
            <a:off x="6279174" y="4256639"/>
            <a:ext cx="1760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/>
              <a:t>Euler's Method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03BA563C-D047-E092-1472-E86B8D69D231}"/>
              </a:ext>
            </a:extLst>
          </p:cNvPr>
          <p:cNvSpPr/>
          <p:nvPr/>
        </p:nvSpPr>
        <p:spPr>
          <a:xfrm>
            <a:off x="1849675" y="5805266"/>
            <a:ext cx="712549" cy="586402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A77BC9C5-42E8-6B8C-C7FD-C9D7D668F794}"/>
              </a:ext>
            </a:extLst>
          </p:cNvPr>
          <p:cNvSpPr/>
          <p:nvPr/>
        </p:nvSpPr>
        <p:spPr>
          <a:xfrm>
            <a:off x="4751466" y="4390834"/>
            <a:ext cx="300219" cy="586402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9A2D8EA1-8008-52DA-9F55-88FDF32899F7}"/>
              </a:ext>
            </a:extLst>
          </p:cNvPr>
          <p:cNvCxnSpPr>
            <a:stCxn id="56" idx="3"/>
            <a:endCxn id="57" idx="0"/>
          </p:cNvCxnSpPr>
          <p:nvPr/>
        </p:nvCxnSpPr>
        <p:spPr>
          <a:xfrm flipV="1">
            <a:off x="2562224" y="4390834"/>
            <a:ext cx="2339352" cy="1707633"/>
          </a:xfrm>
          <a:prstGeom prst="bentConnector4">
            <a:avLst>
              <a:gd name="adj1" fmla="val 31413"/>
              <a:gd name="adj2" fmla="val 113387"/>
            </a:avLst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>
            <a:extLst>
              <a:ext uri="{FF2B5EF4-FFF2-40B4-BE49-F238E27FC236}">
                <a16:creationId xmlns:a16="http://schemas.microsoft.com/office/drawing/2014/main" id="{2119D687-539D-C114-6366-536DDDCFC3F9}"/>
              </a:ext>
            </a:extLst>
          </p:cNvPr>
          <p:cNvSpPr/>
          <p:nvPr/>
        </p:nvSpPr>
        <p:spPr>
          <a:xfrm>
            <a:off x="4595813" y="5269415"/>
            <a:ext cx="319328" cy="360122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3300C0BF-40F8-612E-2281-798017CAFC19}"/>
              </a:ext>
            </a:extLst>
          </p:cNvPr>
          <p:cNvCxnSpPr>
            <a:stCxn id="57" idx="2"/>
            <a:endCxn id="61" idx="0"/>
          </p:cNvCxnSpPr>
          <p:nvPr/>
        </p:nvCxnSpPr>
        <p:spPr>
          <a:xfrm rot="5400000">
            <a:off x="4682438" y="5050276"/>
            <a:ext cx="292179" cy="146099"/>
          </a:xfrm>
          <a:prstGeom prst="bentConnector3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Arrow: Curved Up 63">
            <a:extLst>
              <a:ext uri="{FF2B5EF4-FFF2-40B4-BE49-F238E27FC236}">
                <a16:creationId xmlns:a16="http://schemas.microsoft.com/office/drawing/2014/main" id="{E79B14AD-D5B7-6B85-7E8D-2F45F54E56FC}"/>
              </a:ext>
            </a:extLst>
          </p:cNvPr>
          <p:cNvSpPr/>
          <p:nvPr/>
        </p:nvSpPr>
        <p:spPr>
          <a:xfrm>
            <a:off x="959370" y="6332859"/>
            <a:ext cx="547961" cy="154759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5" name="Arrow: Curved Up 64">
            <a:extLst>
              <a:ext uri="{FF2B5EF4-FFF2-40B4-BE49-F238E27FC236}">
                <a16:creationId xmlns:a16="http://schemas.microsoft.com/office/drawing/2014/main" id="{C318D7A3-159F-15FC-B03F-DD519AF440B2}"/>
              </a:ext>
            </a:extLst>
          </p:cNvPr>
          <p:cNvSpPr/>
          <p:nvPr/>
        </p:nvSpPr>
        <p:spPr>
          <a:xfrm>
            <a:off x="2014263" y="6314288"/>
            <a:ext cx="547961" cy="154759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Flowchart: Alternate Process 2">
            <a:extLst>
              <a:ext uri="{FF2B5EF4-FFF2-40B4-BE49-F238E27FC236}">
                <a16:creationId xmlns:a16="http://schemas.microsoft.com/office/drawing/2014/main" id="{FC1C303C-CB60-E09D-AE33-6F7E9CE9CA44}"/>
              </a:ext>
            </a:extLst>
          </p:cNvPr>
          <p:cNvSpPr/>
          <p:nvPr/>
        </p:nvSpPr>
        <p:spPr>
          <a:xfrm>
            <a:off x="6846147" y="1879625"/>
            <a:ext cx="1464414" cy="644626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Voltage across the </a:t>
            </a:r>
            <a:r>
              <a:rPr lang="en-US" sz="1600" b="1" dirty="0">
                <a:solidFill>
                  <a:srgbClr val="FFFF00"/>
                </a:solidFill>
              </a:rPr>
              <a:t>resistor</a:t>
            </a:r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33766BE3-0F3F-6BE7-A6E4-4580AA03B2A4}"/>
              </a:ext>
            </a:extLst>
          </p:cNvPr>
          <p:cNvCxnSpPr>
            <a:stCxn id="48" idx="3"/>
            <a:endCxn id="3" idx="3"/>
          </p:cNvCxnSpPr>
          <p:nvPr/>
        </p:nvCxnSpPr>
        <p:spPr>
          <a:xfrm flipV="1">
            <a:off x="7830753" y="2201938"/>
            <a:ext cx="479808" cy="3588534"/>
          </a:xfrm>
          <a:prstGeom prst="bentConnector3">
            <a:avLst>
              <a:gd name="adj1" fmla="val 147644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6107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500"/>
                            </p:stCondLst>
                            <p:childTnLst>
                              <p:par>
                                <p:cTn id="9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000"/>
                            </p:stCondLst>
                            <p:childTnLst>
                              <p:par>
                                <p:cTn id="10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500"/>
                            </p:stCondLst>
                            <p:childTnLst>
                              <p:par>
                                <p:cTn id="10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2000"/>
                            </p:stCondLst>
                            <p:childTnLst>
                              <p:par>
                                <p:cTn id="10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" fill="hold">
                            <p:stCondLst>
                              <p:cond delay="500"/>
                            </p:stCondLst>
                            <p:childTnLst>
                              <p:par>
                                <p:cTn id="15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3" grpId="0"/>
      <p:bldP spid="24" grpId="0"/>
      <p:bldP spid="17" grpId="0"/>
      <p:bldP spid="14" grpId="0"/>
      <p:bldP spid="15" grpId="0"/>
      <p:bldP spid="16" grpId="0"/>
      <p:bldP spid="40" grpId="0"/>
      <p:bldP spid="41" grpId="0"/>
      <p:bldP spid="42" grpId="0"/>
      <p:bldP spid="43" grpId="0"/>
      <p:bldP spid="44" grpId="0"/>
      <p:bldP spid="45" grpId="0"/>
      <p:bldP spid="47" grpId="0"/>
      <p:bldP spid="48" grpId="0"/>
      <p:bldP spid="50" grpId="0"/>
      <p:bldP spid="49" grpId="0"/>
      <p:bldP spid="51" grpId="0"/>
      <p:bldP spid="52" grpId="0"/>
      <p:bldP spid="53" grpId="0"/>
      <p:bldP spid="56" grpId="0" animBg="1"/>
      <p:bldP spid="56" grpId="1" animBg="1"/>
      <p:bldP spid="57" grpId="0" animBg="1"/>
      <p:bldP spid="57" grpId="1" animBg="1"/>
      <p:bldP spid="61" grpId="0" animBg="1"/>
      <p:bldP spid="61" grpId="1" animBg="1"/>
      <p:bldP spid="64" grpId="0" animBg="1"/>
      <p:bldP spid="65" grpId="0" animBg="1"/>
      <p:bldP spid="3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52E5CB-31C3-4D72-A70E-1B703661F3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5652997-7DF9-B9E2-3949-ED0C37F848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71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0A57913-706F-55C7-85A3-C56485EB0E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rlc_plot_theory.py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EEA360-8F42-B2CE-100D-5058ED33913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857" y="1407492"/>
            <a:ext cx="7514286" cy="4780952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2C881490-BA8B-2FF6-8C64-CFBE9EFAC35C}"/>
              </a:ext>
            </a:extLst>
          </p:cNvPr>
          <p:cNvGrpSpPr/>
          <p:nvPr/>
        </p:nvGrpSpPr>
        <p:grpSpPr>
          <a:xfrm>
            <a:off x="6212261" y="1628467"/>
            <a:ext cx="1076632" cy="369332"/>
            <a:chOff x="4968362" y="2079211"/>
            <a:chExt cx="1076632" cy="369332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CCB8999A-2832-CAAA-6CA7-7AA1B0EC4F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7779681-6270-AA6D-A75A-619B50471CB9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EBF1C73-22A3-D007-C0FF-D63FC72C55B9}"/>
              </a:ext>
            </a:extLst>
          </p:cNvPr>
          <p:cNvGrpSpPr/>
          <p:nvPr/>
        </p:nvGrpSpPr>
        <p:grpSpPr>
          <a:xfrm>
            <a:off x="6685497" y="3000546"/>
            <a:ext cx="1076632" cy="369332"/>
            <a:chOff x="4704120" y="2356972"/>
            <a:chExt cx="1076632" cy="369332"/>
          </a:xfrm>
        </p:grpSpPr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7897A30A-0267-9223-ED73-27495A8222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20DCB90-AA2B-72F8-8311-1335917C3B50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A39F62C-6F01-BC09-7382-7BEFE8A53469}"/>
              </a:ext>
            </a:extLst>
          </p:cNvPr>
          <p:cNvGrpSpPr/>
          <p:nvPr/>
        </p:nvGrpSpPr>
        <p:grpSpPr>
          <a:xfrm>
            <a:off x="7736260" y="3244334"/>
            <a:ext cx="1068643" cy="369332"/>
            <a:chOff x="3647644" y="4910075"/>
            <a:chExt cx="1068643" cy="36933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B907841-174D-4325-52D7-8300D11BCD24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533D1F6A-0E11-92AD-F055-011D0FE457C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D1DCEC4-1BD4-7541-B52C-6EC078B806DE}"/>
              </a:ext>
            </a:extLst>
          </p:cNvPr>
          <p:cNvGrpSpPr/>
          <p:nvPr/>
        </p:nvGrpSpPr>
        <p:grpSpPr>
          <a:xfrm>
            <a:off x="5494508" y="3710609"/>
            <a:ext cx="1064340" cy="369332"/>
            <a:chOff x="3647644" y="5421073"/>
            <a:chExt cx="1064340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87EEE97-57C9-14E3-15B2-AA53095E2548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244A8BFB-0810-4FA4-5CB7-813BDC5F777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5080089E-6F65-612F-A425-70371896F60C}"/>
              </a:ext>
            </a:extLst>
          </p:cNvPr>
          <p:cNvSpPr/>
          <p:nvPr/>
        </p:nvSpPr>
        <p:spPr>
          <a:xfrm>
            <a:off x="2641257" y="3306959"/>
            <a:ext cx="2187418" cy="2406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62916C2-4D89-C2C7-101E-F48A118579C5}"/>
              </a:ext>
            </a:extLst>
          </p:cNvPr>
          <p:cNvGrpSpPr/>
          <p:nvPr/>
        </p:nvGrpSpPr>
        <p:grpSpPr>
          <a:xfrm>
            <a:off x="7201938" y="4395931"/>
            <a:ext cx="1068643" cy="369332"/>
            <a:chOff x="3647644" y="5359159"/>
            <a:chExt cx="1068643" cy="369332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EC00514-5127-01F8-5307-BC051B5E3195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5BB32B5A-2CFE-D769-A15C-004C379033E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63ED228C-56BD-B657-E6E3-4A35B2C2E64E}"/>
              </a:ext>
            </a:extLst>
          </p:cNvPr>
          <p:cNvGrpSpPr/>
          <p:nvPr/>
        </p:nvGrpSpPr>
        <p:grpSpPr>
          <a:xfrm>
            <a:off x="7728271" y="5468835"/>
            <a:ext cx="1076632" cy="369332"/>
            <a:chOff x="2157212" y="5356391"/>
            <a:chExt cx="1076632" cy="369332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DCF6C2E-34CA-66F3-0D3F-FADA996EA078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ABE2D223-B6E1-0A57-8035-B23CDAD662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67549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0A0498-6452-0C42-9374-1FD6D82D8D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EDB5A16-51FC-0659-647F-C8670E4316B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301" y="1713468"/>
            <a:ext cx="7962240" cy="380039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3B3A346-3863-5B6A-D0C0-49DDB78EA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72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DDB9B01-26D2-4329-D4B0-E91FBF579A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rlc_plot_theory.py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442ECB6-507A-0758-6608-6BB44CB3E25A}"/>
              </a:ext>
            </a:extLst>
          </p:cNvPr>
          <p:cNvGrpSpPr/>
          <p:nvPr/>
        </p:nvGrpSpPr>
        <p:grpSpPr>
          <a:xfrm>
            <a:off x="7848020" y="2416987"/>
            <a:ext cx="1076632" cy="369332"/>
            <a:chOff x="4968362" y="2079211"/>
            <a:chExt cx="1076632" cy="369332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5EE4CB93-DE3E-434A-763B-2373F5A131C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7BAE3E4-48DC-4B7C-2951-4AC1BE2B059A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A8826AD-AA74-3049-EDF6-6870301529E8}"/>
              </a:ext>
            </a:extLst>
          </p:cNvPr>
          <p:cNvGrpSpPr/>
          <p:nvPr/>
        </p:nvGrpSpPr>
        <p:grpSpPr>
          <a:xfrm>
            <a:off x="7400148" y="2672153"/>
            <a:ext cx="1076632" cy="369332"/>
            <a:chOff x="4704120" y="2356972"/>
            <a:chExt cx="1076632" cy="369332"/>
          </a:xfrm>
        </p:grpSpPr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81FF72C3-AC64-7051-5DA1-9995A5C9448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4C0F937-A7CC-2519-AA2C-D1CF11F10716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C263852-8A96-6D28-C6C3-9E8AFED3CF2B}"/>
              </a:ext>
            </a:extLst>
          </p:cNvPr>
          <p:cNvGrpSpPr/>
          <p:nvPr/>
        </p:nvGrpSpPr>
        <p:grpSpPr>
          <a:xfrm>
            <a:off x="6305068" y="3175832"/>
            <a:ext cx="1068643" cy="369332"/>
            <a:chOff x="3647644" y="4910075"/>
            <a:chExt cx="1068643" cy="36933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867950D-7550-0720-2833-31BE5D8C5B44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EAE8DAB-6679-3161-8AD5-9D94D6BCF5D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79941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5A935F-47C0-7EF3-8A1A-59782C7B8D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A1B13-5C27-B227-46FE-218E5FA4BB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73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723B12-019E-5D4D-12EF-F5C7963F8F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rlc_plot_theory.py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356821-4F47-D6CC-069F-A552C0AAA9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1254" y="1468581"/>
            <a:ext cx="5381492" cy="517290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01086A5-1BFA-9EBA-4583-18991C47B0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3411" y="3902977"/>
            <a:ext cx="1693389" cy="186889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CC10AD5-FF77-BDEB-85AB-5321AF7B90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5120734"/>
            <a:ext cx="1693389" cy="53736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6806605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6A6489-E181-912F-4E37-8913BDDDB3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3DAD9F-457A-785F-085C-6ED293DD7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74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C1FE37E-B533-52F1-DCAF-5878E46A4B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rlc_plot_theory.py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BD5782-4B19-E89E-29C9-DB559BDC44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857" y="1338913"/>
            <a:ext cx="6114286" cy="520000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8786715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4EF995-C47A-86F9-C527-BB47C1C29E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EDB4F07-6853-7CCA-44DD-9737341831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75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0E57F72-0899-F6FE-8667-CA5AC14E36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7030A0"/>
                </a:solidFill>
                <a:latin typeface="+mn-lt"/>
              </a:rPr>
              <a:t>Check</a:t>
            </a:r>
            <a:r>
              <a:rPr lang="en-US" sz="3200" dirty="0">
                <a:latin typeface="+mn-lt"/>
              </a:rPr>
              <a:t> rlc_plot_theory.py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3C2F98-659D-CC46-601A-843C82768A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857" y="1338913"/>
            <a:ext cx="6114286" cy="520000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50D8FD4E-5823-F1BA-3FDF-73284DF2DDCB}"/>
              </a:ext>
            </a:extLst>
          </p:cNvPr>
          <p:cNvSpPr/>
          <p:nvPr/>
        </p:nvSpPr>
        <p:spPr>
          <a:xfrm>
            <a:off x="5571207" y="3284603"/>
            <a:ext cx="3016332" cy="1438287"/>
          </a:xfrm>
          <a:prstGeom prst="wedgeRoundRectCallout">
            <a:avLst>
              <a:gd name="adj1" fmla="val -105394"/>
              <a:gd name="adj2" fmla="val -4284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At </a:t>
            </a:r>
            <a:r>
              <a:rPr lang="en-US" sz="1600" b="1" dirty="0">
                <a:solidFill>
                  <a:srgbClr val="FFFF00"/>
                </a:solidFill>
              </a:rPr>
              <a:t>resonance</a:t>
            </a:r>
            <a:r>
              <a:rPr lang="en-US" sz="1600" dirty="0"/>
              <a:t>, the LC elements have nearly zero </a:t>
            </a:r>
            <a:r>
              <a:rPr lang="en-US" sz="1600" b="1" dirty="0">
                <a:solidFill>
                  <a:schemeClr val="tx1"/>
                </a:solidFill>
              </a:rPr>
              <a:t>resistance</a:t>
            </a:r>
            <a:r>
              <a:rPr lang="en-US" sz="1600" dirty="0"/>
              <a:t>, so the </a:t>
            </a:r>
            <a:r>
              <a:rPr lang="en-US" sz="1600" b="1" dirty="0">
                <a:solidFill>
                  <a:srgbClr val="FF0000"/>
                </a:solidFill>
              </a:rPr>
              <a:t>current</a:t>
            </a:r>
            <a:r>
              <a:rPr lang="en-US" sz="1600" dirty="0"/>
              <a:t> (and hence </a:t>
            </a:r>
            <a:r>
              <a:rPr lang="en-US" sz="1600" b="1" dirty="0"/>
              <a:t>voltage</a:t>
            </a:r>
            <a:r>
              <a:rPr lang="en-US" sz="1600" dirty="0"/>
              <a:t>) flowing through R1 (and R2) would be at the </a:t>
            </a:r>
            <a:r>
              <a:rPr lang="en-US" sz="1600" b="1" u="sng" dirty="0"/>
              <a:t>maximum</a:t>
            </a:r>
          </a:p>
        </p:txBody>
      </p:sp>
    </p:spTree>
    <p:extLst>
      <p:ext uri="{BB962C8B-B14F-4D97-AF65-F5344CB8AC3E}">
        <p14:creationId xmlns:p14="http://schemas.microsoft.com/office/powerpoint/2010/main" val="81238130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126FA4-E1C6-AC7C-1C0C-2BE71B564C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ED2FC4-8DAB-A961-0380-842EAD41BF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76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BA75510-B657-4BFD-1178-0029E1806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7030A0"/>
                </a:solidFill>
                <a:latin typeface="+mn-lt"/>
              </a:rPr>
              <a:t>Check</a:t>
            </a:r>
            <a:r>
              <a:rPr lang="en-US" sz="3200" dirty="0">
                <a:latin typeface="+mn-lt"/>
              </a:rPr>
              <a:t> rlc_plot_theory.py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D3ABCA-35CC-4B05-291C-1056A5DAFC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857" y="1338913"/>
            <a:ext cx="6114286" cy="520000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B1875F1-405F-8CA0-CB2A-361197E054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5977" y="3388656"/>
            <a:ext cx="3552381" cy="1047619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3D450D3-F6B7-795C-889B-EF76D8FE518D}"/>
              </a:ext>
            </a:extLst>
          </p:cNvPr>
          <p:cNvSpPr txBox="1"/>
          <p:nvPr/>
        </p:nvSpPr>
        <p:spPr>
          <a:xfrm>
            <a:off x="3613958" y="4807629"/>
            <a:ext cx="5024088" cy="707886"/>
          </a:xfrm>
          <a:prstGeom prst="rect">
            <a:avLst/>
          </a:prstGeom>
          <a:solidFill>
            <a:schemeClr val="bg1"/>
          </a:solidFill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70C0"/>
                </a:solidFill>
              </a:rPr>
              <a:t>Engineers must contend with the real world where nothing is exact or consistent</a:t>
            </a:r>
          </a:p>
        </p:txBody>
      </p:sp>
    </p:spTree>
    <p:extLst>
      <p:ext uri="{BB962C8B-B14F-4D97-AF65-F5344CB8AC3E}">
        <p14:creationId xmlns:p14="http://schemas.microsoft.com/office/powerpoint/2010/main" val="2128472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Finding a Circuit’s Resonant Frequency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A </a:t>
            </a:r>
            <a:r>
              <a:rPr lang="en-US" sz="2400" b="1" dirty="0">
                <a:solidFill>
                  <a:srgbClr val="0070C0"/>
                </a:solidFill>
              </a:rPr>
              <a:t>spectrum analyzer</a:t>
            </a:r>
            <a:r>
              <a:rPr lang="en-US" sz="2400" dirty="0"/>
              <a:t> (SA) is an advanced </a:t>
            </a:r>
            <a:r>
              <a:rPr lang="en-US" sz="2400" u="sng" dirty="0"/>
              <a:t>benchtop</a:t>
            </a:r>
            <a:r>
              <a:rPr lang="en-US" sz="2400" dirty="0"/>
              <a:t> </a:t>
            </a:r>
            <a:r>
              <a:rPr lang="en-US" sz="2400" i="1" dirty="0"/>
              <a:t>instrument</a:t>
            </a:r>
            <a:r>
              <a:rPr lang="en-US" sz="2400" dirty="0"/>
              <a:t> used to measure a circuit's response as the circuit's inputs are systematically </a:t>
            </a:r>
            <a:r>
              <a:rPr lang="en-US" sz="2400" b="1" dirty="0">
                <a:solidFill>
                  <a:srgbClr val="FF0000"/>
                </a:solidFill>
              </a:rPr>
              <a:t>swept</a:t>
            </a:r>
            <a:r>
              <a:rPr lang="en-US" sz="2400" dirty="0"/>
              <a:t> across a wide range of frequencies</a:t>
            </a:r>
          </a:p>
          <a:p>
            <a:r>
              <a:rPr lang="en-US" sz="2400" dirty="0"/>
              <a:t>By plotting circuit measurements like </a:t>
            </a:r>
            <a:r>
              <a:rPr lang="en-US" sz="2400" b="1" dirty="0">
                <a:solidFill>
                  <a:srgbClr val="00B050"/>
                </a:solidFill>
              </a:rPr>
              <a:t>output voltage</a:t>
            </a:r>
            <a:r>
              <a:rPr lang="en-US" sz="2400" dirty="0"/>
              <a:t>, the SA can help identify the frequencies that induce resonance</a:t>
            </a:r>
          </a:p>
          <a:p>
            <a:r>
              <a:rPr lang="en-US" sz="2400" dirty="0"/>
              <a:t>This analysis is crucial when designing radios and antennas that can transmit and receive signals at </a:t>
            </a:r>
            <a:r>
              <a:rPr lang="en-US" sz="2400" b="1" dirty="0"/>
              <a:t>specific</a:t>
            </a:r>
            <a:r>
              <a:rPr lang="en-US" sz="2400" dirty="0"/>
              <a:t> frequencies</a:t>
            </a:r>
          </a:p>
          <a:p>
            <a:r>
              <a:rPr lang="en-US" sz="2400" dirty="0"/>
              <a:t>We need a </a:t>
            </a:r>
            <a:r>
              <a:rPr lang="en-US" sz="2400" b="1" dirty="0"/>
              <a:t>SA</a:t>
            </a:r>
            <a:r>
              <a:rPr lang="en-US" sz="2400" dirty="0"/>
              <a:t> to design and test cell towers, Wi-Fi stations, GPS satellites, radar detectors, laser ranging devices, and even acoustical instruments</a:t>
            </a:r>
          </a:p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012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The Value of Knowing How to Code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78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D133130-26B2-B69E-3B45-48EE7711D9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731" y="1625222"/>
            <a:ext cx="7562538" cy="276047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F5D72BE-560E-56D6-E91E-8263D2DC04B1}"/>
              </a:ext>
            </a:extLst>
          </p:cNvPr>
          <p:cNvSpPr txBox="1"/>
          <p:nvPr/>
        </p:nvSpPr>
        <p:spPr>
          <a:xfrm>
            <a:off x="5089161" y="2713069"/>
            <a:ext cx="6820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sym typeface="Wingdings" panose="05000000000000000000" pitchFamily="2" charset="2"/>
              </a:rPr>
              <a:t></a:t>
            </a:r>
            <a:endParaRPr lang="en-US" sz="3200" dirty="0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133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B9B46F-A414-FEC2-E07A-99AB3E8631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3004D9C-4FC2-1ED3-9D99-AB37F5868C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8454" y="1591421"/>
            <a:ext cx="3177457" cy="4917493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88347A62-50DC-D90E-EA0E-BB22FF00F669}"/>
              </a:ext>
            </a:extLst>
          </p:cNvPr>
          <p:cNvGrpSpPr/>
          <p:nvPr/>
        </p:nvGrpSpPr>
        <p:grpSpPr>
          <a:xfrm>
            <a:off x="309963" y="1580881"/>
            <a:ext cx="2496077" cy="3117778"/>
            <a:chOff x="309963" y="1580881"/>
            <a:chExt cx="2496077" cy="3117778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4204234E-846D-E379-3D76-CA55398CC5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9963" y="2981874"/>
              <a:ext cx="2496077" cy="1716785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809C03F-44DB-3211-6A90-A207266CFC85}"/>
                </a:ext>
              </a:extLst>
            </p:cNvPr>
            <p:cNvSpPr txBox="1"/>
            <p:nvPr/>
          </p:nvSpPr>
          <p:spPr>
            <a:xfrm>
              <a:off x="1632317" y="2359578"/>
              <a:ext cx="117216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Top</a:t>
              </a:r>
            </a:p>
            <a:p>
              <a:pPr algn="ctr"/>
              <a:r>
                <a:rPr lang="en-US" dirty="0"/>
                <a:t>View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B9B4851-143B-BB9F-42C3-600874689B05}"/>
                </a:ext>
              </a:extLst>
            </p:cNvPr>
            <p:cNvSpPr txBox="1"/>
            <p:nvPr/>
          </p:nvSpPr>
          <p:spPr>
            <a:xfrm>
              <a:off x="309963" y="2377165"/>
              <a:ext cx="117216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Bottom View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3686907-9CA8-3A0B-2574-6CC3B66CAC6B}"/>
                </a:ext>
              </a:extLst>
            </p:cNvPr>
            <p:cNvSpPr txBox="1"/>
            <p:nvPr/>
          </p:nvSpPr>
          <p:spPr>
            <a:xfrm>
              <a:off x="380897" y="1580881"/>
              <a:ext cx="206306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Analog Devices</a:t>
              </a:r>
            </a:p>
            <a:p>
              <a:pPr algn="ctr"/>
              <a:r>
                <a:rPr lang="en-US" b="1" dirty="0"/>
                <a:t>AD988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1641AFD-31CB-EF76-08F6-78CAFF6E78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Power Flow (</a:t>
            </a:r>
            <a:r>
              <a:rPr lang="en-US" sz="3200" b="1" dirty="0">
                <a:solidFill>
                  <a:srgbClr val="FF0000"/>
                </a:solidFill>
                <a:latin typeface="+mn-lt"/>
              </a:rPr>
              <a:t>Vcc = +3.3V</a:t>
            </a:r>
            <a:r>
              <a:rPr lang="en-US" sz="3200" dirty="0">
                <a:latin typeface="+mn-lt"/>
              </a:rPr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F3414C-2D5A-CA41-ABBF-96B837702B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8</a:t>
            </a:fld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5506F79-948B-FB0B-352D-DD5386E435F9}"/>
              </a:ext>
            </a:extLst>
          </p:cNvPr>
          <p:cNvCxnSpPr>
            <a:cxnSpLocks/>
          </p:cNvCxnSpPr>
          <p:nvPr/>
        </p:nvCxnSpPr>
        <p:spPr>
          <a:xfrm>
            <a:off x="3122310" y="1874142"/>
            <a:ext cx="0" cy="1375379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tailEnd type="triangle"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6A64C10-93D5-50AE-7235-C16CBA037D53}"/>
              </a:ext>
            </a:extLst>
          </p:cNvPr>
          <p:cNvCxnSpPr>
            <a:cxnSpLocks/>
          </p:cNvCxnSpPr>
          <p:nvPr/>
        </p:nvCxnSpPr>
        <p:spPr>
          <a:xfrm flipH="1" flipV="1">
            <a:off x="3102789" y="3207957"/>
            <a:ext cx="634790" cy="113355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headEnd type="triangle" w="med" len="med"/>
            <a:tailEnd type="none" w="med" len="med"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07D6FA1-D317-0F1C-ECE0-4E87715C2268}"/>
              </a:ext>
            </a:extLst>
          </p:cNvPr>
          <p:cNvCxnSpPr>
            <a:cxnSpLocks/>
          </p:cNvCxnSpPr>
          <p:nvPr/>
        </p:nvCxnSpPr>
        <p:spPr>
          <a:xfrm flipH="1">
            <a:off x="3741868" y="3330837"/>
            <a:ext cx="458657" cy="0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headEnd type="triangle" w="med" len="med"/>
            <a:tailEnd type="none" w="med" len="med"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AAB6365-50EE-2464-4136-F16A7D272584}"/>
              </a:ext>
            </a:extLst>
          </p:cNvPr>
          <p:cNvCxnSpPr>
            <a:cxnSpLocks/>
          </p:cNvCxnSpPr>
          <p:nvPr/>
        </p:nvCxnSpPr>
        <p:spPr>
          <a:xfrm flipH="1">
            <a:off x="4200525" y="3330837"/>
            <a:ext cx="1073944" cy="0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headEnd type="triangle" w="med" len="med"/>
            <a:tailEnd type="none" w="med" len="med"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9F12BC7-D114-2DB2-2F89-9460CE7FD609}"/>
              </a:ext>
            </a:extLst>
          </p:cNvPr>
          <p:cNvCxnSpPr>
            <a:cxnSpLocks/>
          </p:cNvCxnSpPr>
          <p:nvPr/>
        </p:nvCxnSpPr>
        <p:spPr>
          <a:xfrm>
            <a:off x="5254316" y="3323280"/>
            <a:ext cx="0" cy="1375379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tailEnd type="triangle"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0BA9593-6519-0A07-46A2-01976258548B}"/>
              </a:ext>
            </a:extLst>
          </p:cNvPr>
          <p:cNvCxnSpPr>
            <a:cxnSpLocks/>
          </p:cNvCxnSpPr>
          <p:nvPr/>
        </p:nvCxnSpPr>
        <p:spPr>
          <a:xfrm flipH="1">
            <a:off x="4743847" y="4692309"/>
            <a:ext cx="516819" cy="0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tailEnd type="triangle"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EC33435-1715-C957-7153-C8C2CD182527}"/>
              </a:ext>
            </a:extLst>
          </p:cNvPr>
          <p:cNvGrpSpPr/>
          <p:nvPr/>
        </p:nvGrpSpPr>
        <p:grpSpPr>
          <a:xfrm>
            <a:off x="6670844" y="1575380"/>
            <a:ext cx="2132617" cy="2846134"/>
            <a:chOff x="6742478" y="2973473"/>
            <a:chExt cx="2132617" cy="2846134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0FDD9EF2-C627-82BB-7796-13173CA22D6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5400000">
              <a:off x="6743830" y="3688342"/>
              <a:ext cx="2254597" cy="2007933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D563C88-797E-2435-01F9-6EFBEC8446C0}"/>
                </a:ext>
              </a:extLst>
            </p:cNvPr>
            <p:cNvSpPr txBox="1"/>
            <p:nvPr/>
          </p:nvSpPr>
          <p:spPr>
            <a:xfrm>
              <a:off x="6742478" y="2973473"/>
              <a:ext cx="206306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Texas Instruments </a:t>
              </a:r>
              <a:r>
                <a:rPr lang="en-US" b="1" dirty="0"/>
                <a:t>TLV2562</a:t>
              </a:r>
            </a:p>
          </p:txBody>
        </p:sp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D8BF16DD-CB6D-BADA-51F2-5C92C616DB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0037" y="4661263"/>
            <a:ext cx="2198913" cy="1242714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B9CF6E0B-9323-01D4-8C72-FEBAFF4BA35B}"/>
              </a:ext>
            </a:extLst>
          </p:cNvPr>
          <p:cNvSpPr/>
          <p:nvPr/>
        </p:nvSpPr>
        <p:spPr>
          <a:xfrm>
            <a:off x="7919762" y="4912066"/>
            <a:ext cx="883699" cy="25693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BBEDD4E-6D07-8026-9763-163D03239868}"/>
              </a:ext>
            </a:extLst>
          </p:cNvPr>
          <p:cNvSpPr/>
          <p:nvPr/>
        </p:nvSpPr>
        <p:spPr>
          <a:xfrm>
            <a:off x="921132" y="2985025"/>
            <a:ext cx="975681" cy="25693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6985189-4391-CD97-247A-603D25F508F0}"/>
              </a:ext>
            </a:extLst>
          </p:cNvPr>
          <p:cNvSpPr txBox="1"/>
          <p:nvPr/>
        </p:nvSpPr>
        <p:spPr>
          <a:xfrm>
            <a:off x="688136" y="5015545"/>
            <a:ext cx="188836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V</a:t>
            </a:r>
            <a:r>
              <a:rPr lang="en-US" b="1" baseline="-25000" dirty="0"/>
              <a:t>cc</a:t>
            </a:r>
            <a:r>
              <a:rPr lang="en-US" dirty="0"/>
              <a:t> = Positive Collector </a:t>
            </a:r>
            <a:r>
              <a:rPr lang="en-US" b="1" dirty="0"/>
              <a:t>(BJT)</a:t>
            </a:r>
          </a:p>
          <a:p>
            <a:pPr algn="ctr"/>
            <a:r>
              <a:rPr lang="en-US" b="1" dirty="0">
                <a:solidFill>
                  <a:srgbClr val="FF0000"/>
                </a:solidFill>
              </a:rPr>
              <a:t>same as </a:t>
            </a:r>
          </a:p>
          <a:p>
            <a:pPr algn="ctr"/>
            <a:r>
              <a:rPr lang="en-US" b="1" dirty="0"/>
              <a:t>V</a:t>
            </a:r>
            <a:r>
              <a:rPr lang="en-US" b="1" baseline="-25000" dirty="0"/>
              <a:t>dd</a:t>
            </a:r>
            <a:r>
              <a:rPr lang="en-US" dirty="0"/>
              <a:t> = Positive Drain </a:t>
            </a:r>
            <a:r>
              <a:rPr lang="en-US" b="1" dirty="0"/>
              <a:t>(MOSFET)</a:t>
            </a:r>
          </a:p>
        </p:txBody>
      </p:sp>
    </p:spTree>
    <p:extLst>
      <p:ext uri="{BB962C8B-B14F-4D97-AF65-F5344CB8AC3E}">
        <p14:creationId xmlns:p14="http://schemas.microsoft.com/office/powerpoint/2010/main" val="3596967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500"/>
                            </p:stCondLst>
                            <p:childTnLst>
                              <p:par>
                                <p:cTn id="4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000"/>
                            </p:stCondLst>
                            <p:childTnLst>
                              <p:par>
                                <p:cTn id="5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31" grpId="0" animBg="1"/>
      <p:bldP spid="3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B755D5-C675-9D86-6D8D-479B46127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742488D-B3B7-0F96-5AC1-02386DCE17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8454" y="1591421"/>
            <a:ext cx="3177457" cy="491749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B80845E-2E76-7C57-4F8D-0CD37DFD5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Power Flow (</a:t>
            </a:r>
            <a:r>
              <a:rPr lang="en-US" sz="3200" b="1" dirty="0">
                <a:latin typeface="+mn-lt"/>
              </a:rPr>
              <a:t>GND</a:t>
            </a:r>
            <a:r>
              <a:rPr lang="en-US" sz="3200" dirty="0">
                <a:latin typeface="+mn-lt"/>
              </a:rPr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E821D7-5572-CD6B-B7DB-FB100E95D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9</a:t>
            </a:fld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4E81A25-FB39-1145-0E7F-B95C1E1AEC81}"/>
              </a:ext>
            </a:extLst>
          </p:cNvPr>
          <p:cNvCxnSpPr>
            <a:cxnSpLocks/>
          </p:cNvCxnSpPr>
          <p:nvPr/>
        </p:nvCxnSpPr>
        <p:spPr>
          <a:xfrm>
            <a:off x="3273451" y="1900989"/>
            <a:ext cx="0" cy="1528011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D5CB3FD-957E-E6AC-DDD2-E599E2FE5BD7}"/>
              </a:ext>
            </a:extLst>
          </p:cNvPr>
          <p:cNvCxnSpPr>
            <a:cxnSpLocks/>
          </p:cNvCxnSpPr>
          <p:nvPr/>
        </p:nvCxnSpPr>
        <p:spPr>
          <a:xfrm flipH="1">
            <a:off x="3741868" y="3474420"/>
            <a:ext cx="458657" cy="0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headEnd type="triangle" w="med" len="med"/>
            <a:tailEnd type="none" w="med" len="med"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878571A-A8E0-C73F-5ADD-C7C69F94933C}"/>
              </a:ext>
            </a:extLst>
          </p:cNvPr>
          <p:cNvCxnSpPr>
            <a:cxnSpLocks/>
          </p:cNvCxnSpPr>
          <p:nvPr/>
        </p:nvCxnSpPr>
        <p:spPr>
          <a:xfrm flipH="1">
            <a:off x="3741868" y="5129409"/>
            <a:ext cx="633649" cy="0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headEnd type="triangle" w="med" len="med"/>
            <a:tailEnd type="none" w="med" len="med"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D3911F0-E841-F80E-59C5-2CCA74BD2973}"/>
              </a:ext>
            </a:extLst>
          </p:cNvPr>
          <p:cNvCxnSpPr>
            <a:cxnSpLocks/>
          </p:cNvCxnSpPr>
          <p:nvPr/>
        </p:nvCxnSpPr>
        <p:spPr>
          <a:xfrm>
            <a:off x="3275635" y="3316930"/>
            <a:ext cx="0" cy="1723606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3FC9D91-EBD4-2A89-B9C0-C26579C047C6}"/>
              </a:ext>
            </a:extLst>
          </p:cNvPr>
          <p:cNvGrpSpPr/>
          <p:nvPr/>
        </p:nvGrpSpPr>
        <p:grpSpPr>
          <a:xfrm>
            <a:off x="6670844" y="1575380"/>
            <a:ext cx="2132617" cy="2846134"/>
            <a:chOff x="6742478" y="2973473"/>
            <a:chExt cx="2132617" cy="2846134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12E4482-0BA8-71C4-8F1E-64DA6B3D7C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5400000">
              <a:off x="6743830" y="3688342"/>
              <a:ext cx="2254597" cy="2007933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C1ED92A-D3B4-2CD0-9495-4A32C12EDC2D}"/>
                </a:ext>
              </a:extLst>
            </p:cNvPr>
            <p:cNvSpPr txBox="1"/>
            <p:nvPr/>
          </p:nvSpPr>
          <p:spPr>
            <a:xfrm>
              <a:off x="6742478" y="2973473"/>
              <a:ext cx="206306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Texas Instruments </a:t>
              </a:r>
              <a:r>
                <a:rPr lang="en-US" b="1" dirty="0"/>
                <a:t>TLV2562</a:t>
              </a:r>
            </a:p>
          </p:txBody>
        </p:sp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CE4C86F4-0543-855F-30C4-1CA8F6E03B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0037" y="4661263"/>
            <a:ext cx="2198913" cy="124271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FF34D1F-8743-40D6-5A10-DC7CD1DACC32}"/>
              </a:ext>
            </a:extLst>
          </p:cNvPr>
          <p:cNvSpPr/>
          <p:nvPr/>
        </p:nvSpPr>
        <p:spPr>
          <a:xfrm>
            <a:off x="6748427" y="5516626"/>
            <a:ext cx="883699" cy="256939"/>
          </a:xfrm>
          <a:prstGeom prst="rect">
            <a:avLst/>
          </a:prstGeom>
          <a:noFill/>
          <a:ln w="28575">
            <a:solidFill>
              <a:schemeClr val="tx1"/>
            </a:solidFill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750E6E4-E0C1-9E37-CEBE-37EE787A2943}"/>
              </a:ext>
            </a:extLst>
          </p:cNvPr>
          <p:cNvCxnSpPr>
            <a:cxnSpLocks/>
          </p:cNvCxnSpPr>
          <p:nvPr/>
        </p:nvCxnSpPr>
        <p:spPr>
          <a:xfrm>
            <a:off x="3273451" y="5040536"/>
            <a:ext cx="0" cy="1103887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1A6A11A-4BE5-6977-4456-945CA9EB5E07}"/>
              </a:ext>
            </a:extLst>
          </p:cNvPr>
          <p:cNvCxnSpPr>
            <a:cxnSpLocks/>
          </p:cNvCxnSpPr>
          <p:nvPr/>
        </p:nvCxnSpPr>
        <p:spPr>
          <a:xfrm flipH="1">
            <a:off x="3698534" y="6189214"/>
            <a:ext cx="360158" cy="0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headEnd type="triangle" w="med" len="med"/>
            <a:tailEnd type="none" w="med" len="med"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27389F2-6AA2-BD78-337B-9AF35B22734D}"/>
              </a:ext>
            </a:extLst>
          </p:cNvPr>
          <p:cNvGrpSpPr/>
          <p:nvPr/>
        </p:nvGrpSpPr>
        <p:grpSpPr>
          <a:xfrm>
            <a:off x="309963" y="1580881"/>
            <a:ext cx="2496077" cy="3117778"/>
            <a:chOff x="309963" y="1580881"/>
            <a:chExt cx="2496077" cy="3117778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86F1F488-8E1E-2728-07AB-F2C145DC67A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09963" y="2981874"/>
              <a:ext cx="2496077" cy="1716785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2773315-4F00-33E0-3F15-A18388192741}"/>
                </a:ext>
              </a:extLst>
            </p:cNvPr>
            <p:cNvSpPr txBox="1"/>
            <p:nvPr/>
          </p:nvSpPr>
          <p:spPr>
            <a:xfrm>
              <a:off x="1632317" y="2359578"/>
              <a:ext cx="117216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Top</a:t>
              </a:r>
            </a:p>
            <a:p>
              <a:pPr algn="ctr"/>
              <a:r>
                <a:rPr lang="en-US" dirty="0"/>
                <a:t>View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3B43C6A-CE76-A8A3-B21E-3E62FE03BB59}"/>
                </a:ext>
              </a:extLst>
            </p:cNvPr>
            <p:cNvSpPr txBox="1"/>
            <p:nvPr/>
          </p:nvSpPr>
          <p:spPr>
            <a:xfrm>
              <a:off x="309963" y="2377165"/>
              <a:ext cx="117216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Bottom View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90767BD-45EC-1E6D-FC1C-6F8C424156E3}"/>
                </a:ext>
              </a:extLst>
            </p:cNvPr>
            <p:cNvSpPr txBox="1"/>
            <p:nvPr/>
          </p:nvSpPr>
          <p:spPr>
            <a:xfrm>
              <a:off x="380897" y="1580881"/>
              <a:ext cx="206306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Analog Devices</a:t>
              </a:r>
            </a:p>
            <a:p>
              <a:pPr algn="ctr"/>
              <a:r>
                <a:rPr lang="en-US" b="1" dirty="0"/>
                <a:t>AD988</a:t>
              </a:r>
            </a:p>
          </p:txBody>
        </p: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B7EBD336-C984-7E28-75AB-193026244620}"/>
              </a:ext>
            </a:extLst>
          </p:cNvPr>
          <p:cNvSpPr/>
          <p:nvPr/>
        </p:nvSpPr>
        <p:spPr>
          <a:xfrm>
            <a:off x="802308" y="3217481"/>
            <a:ext cx="1086948" cy="256939"/>
          </a:xfrm>
          <a:prstGeom prst="rect">
            <a:avLst/>
          </a:prstGeom>
          <a:noFill/>
          <a:ln w="28575">
            <a:solidFill>
              <a:schemeClr val="tx1"/>
            </a:solidFill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CD834AE-93AD-5851-E476-2812ADB734F6}"/>
              </a:ext>
            </a:extLst>
          </p:cNvPr>
          <p:cNvSpPr/>
          <p:nvPr/>
        </p:nvSpPr>
        <p:spPr>
          <a:xfrm>
            <a:off x="710360" y="3474420"/>
            <a:ext cx="1178896" cy="70461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2A677092-9BF5-CBDA-4512-01BDAAA10181}"/>
              </a:ext>
            </a:extLst>
          </p:cNvPr>
          <p:cNvGrpSpPr/>
          <p:nvPr/>
        </p:nvGrpSpPr>
        <p:grpSpPr>
          <a:xfrm>
            <a:off x="305148" y="4980647"/>
            <a:ext cx="2505706" cy="923330"/>
            <a:chOff x="245051" y="4980647"/>
            <a:chExt cx="2505706" cy="923330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A8668A7-4F73-0179-BA84-2E29B3DC535D}"/>
                </a:ext>
              </a:extLst>
            </p:cNvPr>
            <p:cNvSpPr txBox="1"/>
            <p:nvPr/>
          </p:nvSpPr>
          <p:spPr>
            <a:xfrm>
              <a:off x="245051" y="4980647"/>
              <a:ext cx="84316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SDATA</a:t>
              </a:r>
            </a:p>
            <a:p>
              <a:r>
                <a:rPr lang="en-US" b="1" dirty="0">
                  <a:solidFill>
                    <a:srgbClr val="FF0000"/>
                  </a:solidFill>
                </a:rPr>
                <a:t>SCLK</a:t>
              </a:r>
            </a:p>
            <a:p>
              <a:r>
                <a:rPr lang="en-US" b="1" dirty="0">
                  <a:solidFill>
                    <a:srgbClr val="FF0000"/>
                  </a:solidFill>
                </a:rPr>
                <a:t>FSYNC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AB67C288-041B-3D48-B2BB-9EF751A0D628}"/>
                </a:ext>
              </a:extLst>
            </p:cNvPr>
            <p:cNvSpPr txBox="1"/>
            <p:nvPr/>
          </p:nvSpPr>
          <p:spPr>
            <a:xfrm>
              <a:off x="988159" y="4980647"/>
              <a:ext cx="176259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= SPI Data</a:t>
              </a:r>
            </a:p>
            <a:p>
              <a:r>
                <a:rPr lang="en-US" dirty="0">
                  <a:solidFill>
                    <a:srgbClr val="FF0000"/>
                  </a:solidFill>
                </a:rPr>
                <a:t>= SPI Clock</a:t>
              </a:r>
            </a:p>
            <a:p>
              <a:r>
                <a:rPr lang="en-US" dirty="0">
                  <a:solidFill>
                    <a:srgbClr val="FF0000"/>
                  </a:solidFill>
                </a:rPr>
                <a:t>= SPI Chip Select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41693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0" grpId="0" animBg="1"/>
      <p:bldP spid="32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13452</TotalTime>
  <Words>2915</Words>
  <Application>Microsoft Office PowerPoint</Application>
  <PresentationFormat>On-screen Show (4:3)</PresentationFormat>
  <Paragraphs>525</Paragraphs>
  <Slides>78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78</vt:i4>
      </vt:variant>
    </vt:vector>
  </HeadingPairs>
  <TitlesOfParts>
    <vt:vector size="85" baseType="lpstr">
      <vt:lpstr>Aptos Narrow</vt:lpstr>
      <vt:lpstr>Arial</vt:lpstr>
      <vt:lpstr>Calibri</vt:lpstr>
      <vt:lpstr>Calibri Light</vt:lpstr>
      <vt:lpstr>Cambria Math</vt:lpstr>
      <vt:lpstr>Wingdings</vt:lpstr>
      <vt:lpstr>Office Theme</vt:lpstr>
      <vt:lpstr>PowerPoint Presentation</vt:lpstr>
      <vt:lpstr>Board 04 – Goals – Part 1 of 2</vt:lpstr>
      <vt:lpstr>Review Board 04</vt:lpstr>
      <vt:lpstr>Generating Sinusoids (Waves)</vt:lpstr>
      <vt:lpstr>AITRIP AD9833 – Signal Generator with SPI</vt:lpstr>
      <vt:lpstr>Always Consult the Product Datasheet</vt:lpstr>
      <vt:lpstr>Analog Devices AD9833 Datasheet</vt:lpstr>
      <vt:lpstr>Power Flow (Vcc = +3.3V)</vt:lpstr>
      <vt:lpstr>Power Flow (GND)</vt:lpstr>
      <vt:lpstr>Serial Peripheral Interface (SPI)</vt:lpstr>
      <vt:lpstr>Serial Peripheral Interface (SPI)</vt:lpstr>
      <vt:lpstr>SPI vs I2C</vt:lpstr>
      <vt:lpstr>Serial Peripheral Interface (SPI)</vt:lpstr>
      <vt:lpstr>Unplug the MCU before changing any wiring!</vt:lpstr>
      <vt:lpstr>Wire Your Pico to Board 04</vt:lpstr>
      <vt:lpstr>Open signal_gen.py</vt:lpstr>
      <vt:lpstr>View signal_gen.py</vt:lpstr>
      <vt:lpstr>View signal_gen.py</vt:lpstr>
      <vt:lpstr>View signal_gen.py</vt:lpstr>
      <vt:lpstr>View signal_gen.py</vt:lpstr>
      <vt:lpstr>Connect the Pico to Your PC</vt:lpstr>
      <vt:lpstr>Run signal_gen.py</vt:lpstr>
      <vt:lpstr>PowerPoint Presentation</vt:lpstr>
      <vt:lpstr>The Value of Knowing How to Code</vt:lpstr>
      <vt:lpstr>But what if we want to blink an LED?</vt:lpstr>
      <vt:lpstr>Operational Amplifiers</vt:lpstr>
      <vt:lpstr>A Voltage Divider</vt:lpstr>
      <vt:lpstr>Operational Amplifiers</vt:lpstr>
      <vt:lpstr>Operational Amplifiers</vt:lpstr>
      <vt:lpstr>Always Consult the Product Datasheet</vt:lpstr>
      <vt:lpstr>Unplug the MCU before changing any wiring!</vt:lpstr>
      <vt:lpstr>Wire Your Pico to Board 04</vt:lpstr>
      <vt:lpstr>Open op_amp.py</vt:lpstr>
      <vt:lpstr>View op_amp.py</vt:lpstr>
      <vt:lpstr>Connect the Pico to Your PC</vt:lpstr>
      <vt:lpstr>Run op_amp.py</vt:lpstr>
      <vt:lpstr>This can blink a Red LED!</vt:lpstr>
      <vt:lpstr>Operational Amplifiers</vt:lpstr>
      <vt:lpstr>The Mathematical Operations of an Op-Amp</vt:lpstr>
      <vt:lpstr>An Operational Amplifier From Transistors</vt:lpstr>
      <vt:lpstr>Board 04 – Goals – Part 2 of 2</vt:lpstr>
      <vt:lpstr>Inductors and Impedance</vt:lpstr>
      <vt:lpstr>Inductors and Impedance</vt:lpstr>
      <vt:lpstr>Inductors and Impedance</vt:lpstr>
      <vt:lpstr>Inductors and Impedance</vt:lpstr>
      <vt:lpstr>RLC Circuit – Total Impedance</vt:lpstr>
      <vt:lpstr>Inductors and Impedance</vt:lpstr>
      <vt:lpstr>An Undriven RLC Circuit </vt:lpstr>
      <vt:lpstr>An Undriven RLC Circuit  </vt:lpstr>
      <vt:lpstr>Driven Oscillators - Resonance</vt:lpstr>
      <vt:lpstr>Driven Oscillators - Resonance</vt:lpstr>
      <vt:lpstr>Driven Oscillators - Resonance</vt:lpstr>
      <vt:lpstr>Finding a Circuit’s Resonant Frequency</vt:lpstr>
      <vt:lpstr>A Driven RLC Circuit </vt:lpstr>
      <vt:lpstr>Finding a Circuit’s Resonant Frequency</vt:lpstr>
      <vt:lpstr>Root Mean Squared (RMS) vs. Mean</vt:lpstr>
      <vt:lpstr>Root Mean Squared (RMS) vs. Mean</vt:lpstr>
      <vt:lpstr>Root Mean Squared (RMS) vs. Mean</vt:lpstr>
      <vt:lpstr>Unplug the MCU before changing any wiring!</vt:lpstr>
      <vt:lpstr>Wire Your Pico to Board 04</vt:lpstr>
      <vt:lpstr>Open rlc_measure.py</vt:lpstr>
      <vt:lpstr>View rlc_measure.py</vt:lpstr>
      <vt:lpstr>View rlc_measure.py</vt:lpstr>
      <vt:lpstr>View rlc_measure.py</vt:lpstr>
      <vt:lpstr>Connect the Pico to Your PC</vt:lpstr>
      <vt:lpstr>Run rlc_measure.py</vt:lpstr>
      <vt:lpstr>Open rlc_plot_actual.py</vt:lpstr>
      <vt:lpstr>View rlc_plot_actual.py</vt:lpstr>
      <vt:lpstr>Run rlc_plot_actual.py</vt:lpstr>
      <vt:lpstr>Simulating a Driven RLC Circuit</vt:lpstr>
      <vt:lpstr>Open rlc_plot_theory.py</vt:lpstr>
      <vt:lpstr>View rlc_plot_theory.py</vt:lpstr>
      <vt:lpstr>View rlc_plot_theory.py</vt:lpstr>
      <vt:lpstr>Run rlc_plot_theory.py</vt:lpstr>
      <vt:lpstr>Check rlc_plot_theory.py</vt:lpstr>
      <vt:lpstr>Check rlc_plot_theory.py</vt:lpstr>
      <vt:lpstr>Finding a Circuit’s Resonant Frequency</vt:lpstr>
      <vt:lpstr>The Value of Knowing How to Code</vt:lpstr>
    </vt:vector>
  </TitlesOfParts>
  <Company>Personal Use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MSN Biersach</dc:creator>
  <cp:lastModifiedBy>David MSN Biersach</cp:lastModifiedBy>
  <cp:revision>1102</cp:revision>
  <cp:lastPrinted>2015-06-01T00:45:11Z</cp:lastPrinted>
  <dcterms:created xsi:type="dcterms:W3CDTF">2014-09-21T17:58:26Z</dcterms:created>
  <dcterms:modified xsi:type="dcterms:W3CDTF">2026-01-17T22:33:45Z</dcterms:modified>
</cp:coreProperties>
</file>